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DM Sans Semi Bold" panose="020B0604020202020204" charset="0"/>
      <p:regular r:id="rId19"/>
    </p:embeddedFont>
    <p:embeddedFont>
      <p:font typeface="Inter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310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9AD8E7-97F4-4BFB-8DEE-285D44F12D8F}"/>
              </a:ext>
            </a:extLst>
          </p:cNvPr>
          <p:cNvPicPr>
            <a:picLocks noChangeAspect="1"/>
          </p:cNvPicPr>
          <p:nvPr/>
        </p:nvPicPr>
        <p:blipFill>
          <a:blip r:embed="rId3"/>
          <a:stretch>
            <a:fillRect/>
          </a:stretch>
        </p:blipFill>
        <p:spPr>
          <a:xfrm>
            <a:off x="12819248" y="7744497"/>
            <a:ext cx="1685925" cy="400050"/>
          </a:xfrm>
          <a:prstGeom prst="rect">
            <a:avLst/>
          </a:prstGeom>
        </p:spPr>
      </p:pic>
      <p:pic>
        <p:nvPicPr>
          <p:cNvPr id="15" name="Picture 14">
            <a:extLst>
              <a:ext uri="{FF2B5EF4-FFF2-40B4-BE49-F238E27FC236}">
                <a16:creationId xmlns:a16="http://schemas.microsoft.com/office/drawing/2014/main" id="{0CB8AF2C-DC09-4A36-87BE-2EA6428FF1CA}"/>
              </a:ext>
            </a:extLst>
          </p:cNvPr>
          <p:cNvPicPr>
            <a:picLocks noChangeAspect="1"/>
          </p:cNvPicPr>
          <p:nvPr/>
        </p:nvPicPr>
        <p:blipFill>
          <a:blip r:embed="rId4"/>
          <a:stretch>
            <a:fillRect/>
          </a:stretch>
        </p:blipFill>
        <p:spPr>
          <a:xfrm>
            <a:off x="0" y="-285078"/>
            <a:ext cx="14630400" cy="8514678"/>
          </a:xfrm>
          <a:prstGeom prst="rect">
            <a:avLst/>
          </a:prstGeom>
        </p:spPr>
      </p:pic>
      <p:sp>
        <p:nvSpPr>
          <p:cNvPr id="16" name="TextBox 15">
            <a:extLst>
              <a:ext uri="{FF2B5EF4-FFF2-40B4-BE49-F238E27FC236}">
                <a16:creationId xmlns:a16="http://schemas.microsoft.com/office/drawing/2014/main" id="{F793F1C9-C692-4637-B0D8-1F4B703CCFDE}"/>
              </a:ext>
            </a:extLst>
          </p:cNvPr>
          <p:cNvSpPr txBox="1"/>
          <p:nvPr/>
        </p:nvSpPr>
        <p:spPr>
          <a:xfrm>
            <a:off x="5046562" y="-35009"/>
            <a:ext cx="5359658" cy="1446550"/>
          </a:xfrm>
          <a:prstGeom prst="rect">
            <a:avLst/>
          </a:prstGeom>
          <a:noFill/>
        </p:spPr>
        <p:txBody>
          <a:bodyPr wrap="square" rtlCol="0">
            <a:spAutoFit/>
          </a:bodyPr>
          <a:lstStyle/>
          <a:p>
            <a:r>
              <a:rPr lang="en-IN" sz="8800" b="1" dirty="0"/>
              <a:t>RHYTHMIX</a:t>
            </a:r>
          </a:p>
        </p:txBody>
      </p:sp>
      <p:sp>
        <p:nvSpPr>
          <p:cNvPr id="17" name="TextBox 16">
            <a:extLst>
              <a:ext uri="{FF2B5EF4-FFF2-40B4-BE49-F238E27FC236}">
                <a16:creationId xmlns:a16="http://schemas.microsoft.com/office/drawing/2014/main" id="{00B82D19-3BDA-46DA-B896-F2BAB5111043}"/>
              </a:ext>
            </a:extLst>
          </p:cNvPr>
          <p:cNvSpPr txBox="1"/>
          <p:nvPr/>
        </p:nvSpPr>
        <p:spPr>
          <a:xfrm>
            <a:off x="9954228" y="5766996"/>
            <a:ext cx="4120587" cy="1477328"/>
          </a:xfrm>
          <a:prstGeom prst="rect">
            <a:avLst/>
          </a:prstGeom>
          <a:noFill/>
        </p:spPr>
        <p:txBody>
          <a:bodyPr wrap="square" rtlCol="0">
            <a:spAutoFit/>
          </a:bodyPr>
          <a:lstStyle/>
          <a:p>
            <a:r>
              <a:rPr lang="en-IN" dirty="0"/>
              <a:t>Prepared by:-</a:t>
            </a:r>
          </a:p>
          <a:p>
            <a:r>
              <a:rPr lang="en-IN" dirty="0"/>
              <a:t>     22BECE30275 – Hit Patel</a:t>
            </a:r>
          </a:p>
          <a:p>
            <a:r>
              <a:rPr lang="en-IN" dirty="0"/>
              <a:t>     22BECE30248 – </a:t>
            </a:r>
            <a:r>
              <a:rPr lang="en-IN" dirty="0" err="1"/>
              <a:t>Devanshi</a:t>
            </a:r>
            <a:r>
              <a:rPr lang="en-IN" dirty="0"/>
              <a:t> Patel</a:t>
            </a:r>
          </a:p>
          <a:p>
            <a:endParaRPr lang="en-IN" dirty="0"/>
          </a:p>
          <a:p>
            <a:r>
              <a:rPr lang="en-IN" dirty="0"/>
              <a:t>Project Mentor:- </a:t>
            </a:r>
            <a:r>
              <a:rPr lang="en-IN" dirty="0" err="1"/>
              <a:t>Dr.Hitesh</a:t>
            </a:r>
            <a:r>
              <a:rPr lang="en-IN" dirty="0"/>
              <a:t> Patel</a:t>
            </a:r>
          </a:p>
        </p:txBody>
      </p:sp>
    </p:spTree>
    <p:extLst>
      <p:ext uri="{BB962C8B-B14F-4D97-AF65-F5344CB8AC3E}">
        <p14:creationId xmlns:p14="http://schemas.microsoft.com/office/powerpoint/2010/main" val="648996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0440" y="518874"/>
            <a:ext cx="7897178" cy="589598"/>
          </a:xfrm>
          <a:prstGeom prst="rect">
            <a:avLst/>
          </a:prstGeom>
          <a:noFill/>
          <a:ln/>
        </p:spPr>
        <p:txBody>
          <a:bodyPr wrap="none" lIns="0" tIns="0" rIns="0" bIns="0" rtlCol="0" anchor="t"/>
          <a:lstStyle/>
          <a:p>
            <a:pPr marL="0" indent="0" algn="l">
              <a:lnSpc>
                <a:spcPts val="4600"/>
              </a:lnSpc>
              <a:buNone/>
            </a:pPr>
            <a:r>
              <a:rPr lang="en-US" sz="3700" dirty="0">
                <a:solidFill>
                  <a:srgbClr val="030303"/>
                </a:solidFill>
                <a:latin typeface="DM Sans Semi Bold" pitchFamily="34" charset="0"/>
                <a:ea typeface="DM Sans Semi Bold" pitchFamily="34" charset="-122"/>
                <a:cs typeface="DM Sans Semi Bold" pitchFamily="34" charset="-120"/>
              </a:rPr>
              <a:t>Future Scope: Enhancing Rhythmix</a:t>
            </a:r>
            <a:endParaRPr lang="en-US" sz="3700" dirty="0"/>
          </a:p>
        </p:txBody>
      </p:sp>
      <p:sp>
        <p:nvSpPr>
          <p:cNvPr id="3" name="Shape 1"/>
          <p:cNvSpPr/>
          <p:nvPr/>
        </p:nvSpPr>
        <p:spPr>
          <a:xfrm>
            <a:off x="660440" y="1485781"/>
            <a:ext cx="188595" cy="1132165"/>
          </a:xfrm>
          <a:prstGeom prst="roundRect">
            <a:avLst>
              <a:gd name="adj" fmla="val 15009"/>
            </a:avLst>
          </a:prstGeom>
          <a:solidFill>
            <a:srgbClr val="F2EEEE"/>
          </a:solidFill>
          <a:ln/>
        </p:spPr>
      </p:sp>
      <p:sp>
        <p:nvSpPr>
          <p:cNvPr id="4" name="Text 2"/>
          <p:cNvSpPr/>
          <p:nvPr/>
        </p:nvSpPr>
        <p:spPr>
          <a:xfrm>
            <a:off x="1037630" y="1674376"/>
            <a:ext cx="2418993" cy="294799"/>
          </a:xfrm>
          <a:prstGeom prst="rect">
            <a:avLst/>
          </a:prstGeom>
          <a:noFill/>
          <a:ln/>
        </p:spPr>
        <p:txBody>
          <a:bodyPr wrap="none" lIns="0" tIns="0" rIns="0" bIns="0" rtlCol="0" anchor="t"/>
          <a:lstStyle/>
          <a:p>
            <a:pPr marL="0" indent="0" algn="l">
              <a:lnSpc>
                <a:spcPts val="2300"/>
              </a:lnSpc>
              <a:buNone/>
            </a:pPr>
            <a:r>
              <a:rPr lang="en-US" sz="1850" dirty="0">
                <a:solidFill>
                  <a:srgbClr val="464646"/>
                </a:solidFill>
                <a:latin typeface="DM Sans Semi Bold" pitchFamily="34" charset="0"/>
                <a:ea typeface="DM Sans Semi Bold" pitchFamily="34" charset="-122"/>
                <a:cs typeface="DM Sans Semi Bold" pitchFamily="34" charset="-120"/>
              </a:rPr>
              <a:t>AI Recommendations</a:t>
            </a:r>
            <a:endParaRPr lang="en-US" sz="1850" dirty="0"/>
          </a:p>
        </p:txBody>
      </p:sp>
      <p:sp>
        <p:nvSpPr>
          <p:cNvPr id="5" name="Text 3"/>
          <p:cNvSpPr/>
          <p:nvPr/>
        </p:nvSpPr>
        <p:spPr>
          <a:xfrm>
            <a:off x="1037630" y="2082284"/>
            <a:ext cx="12932331" cy="301943"/>
          </a:xfrm>
          <a:prstGeom prst="rect">
            <a:avLst/>
          </a:prstGeom>
          <a:noFill/>
          <a:ln/>
        </p:spPr>
        <p:txBody>
          <a:bodyPr wrap="none" lIns="0" tIns="0" rIns="0" bIns="0" rtlCol="0" anchor="t"/>
          <a:lstStyle/>
          <a:p>
            <a:pPr marL="0" indent="0" algn="l">
              <a:lnSpc>
                <a:spcPts val="2350"/>
              </a:lnSpc>
              <a:buNone/>
            </a:pPr>
            <a:r>
              <a:rPr lang="en-US" sz="1450" dirty="0">
                <a:solidFill>
                  <a:srgbClr val="464646"/>
                </a:solidFill>
                <a:latin typeface="Inter Medium" pitchFamily="34" charset="0"/>
                <a:ea typeface="Inter Medium" pitchFamily="34" charset="-122"/>
                <a:cs typeface="Inter Medium" pitchFamily="34" charset="-120"/>
              </a:rPr>
              <a:t>Integrate AI-driven algorithms for personalized music recommendations, enhancing user discovery and engagement.</a:t>
            </a:r>
            <a:endParaRPr lang="en-US" sz="1450" dirty="0"/>
          </a:p>
        </p:txBody>
      </p:sp>
      <p:sp>
        <p:nvSpPr>
          <p:cNvPr id="6" name="Shape 4"/>
          <p:cNvSpPr/>
          <p:nvPr/>
        </p:nvSpPr>
        <p:spPr>
          <a:xfrm>
            <a:off x="660439" y="2759393"/>
            <a:ext cx="188595" cy="1132165"/>
          </a:xfrm>
          <a:prstGeom prst="roundRect">
            <a:avLst>
              <a:gd name="adj" fmla="val 15009"/>
            </a:avLst>
          </a:prstGeom>
          <a:solidFill>
            <a:srgbClr val="F2EEEE"/>
          </a:solidFill>
          <a:ln/>
        </p:spPr>
      </p:sp>
      <p:sp>
        <p:nvSpPr>
          <p:cNvPr id="7" name="Text 5"/>
          <p:cNvSpPr/>
          <p:nvPr/>
        </p:nvSpPr>
        <p:spPr>
          <a:xfrm>
            <a:off x="1037630" y="2940843"/>
            <a:ext cx="2358866" cy="294799"/>
          </a:xfrm>
          <a:prstGeom prst="rect">
            <a:avLst/>
          </a:prstGeom>
          <a:noFill/>
          <a:ln/>
        </p:spPr>
        <p:txBody>
          <a:bodyPr wrap="none" lIns="0" tIns="0" rIns="0" bIns="0" rtlCol="0" anchor="t"/>
          <a:lstStyle/>
          <a:p>
            <a:pPr marL="0" indent="0" algn="l">
              <a:lnSpc>
                <a:spcPts val="2300"/>
              </a:lnSpc>
              <a:buNone/>
            </a:pPr>
            <a:r>
              <a:rPr lang="en-US" sz="1850" dirty="0">
                <a:solidFill>
                  <a:srgbClr val="464646"/>
                </a:solidFill>
                <a:latin typeface="DM Sans Semi Bold" pitchFamily="34" charset="0"/>
                <a:ea typeface="DM Sans Semi Bold" pitchFamily="34" charset="-122"/>
                <a:cs typeface="DM Sans Semi Bold" pitchFamily="34" charset="-120"/>
              </a:rPr>
              <a:t>Social Features</a:t>
            </a:r>
            <a:endParaRPr lang="en-US" sz="1850" dirty="0"/>
          </a:p>
        </p:txBody>
      </p:sp>
      <p:sp>
        <p:nvSpPr>
          <p:cNvPr id="8" name="Text 6"/>
          <p:cNvSpPr/>
          <p:nvPr/>
        </p:nvSpPr>
        <p:spPr>
          <a:xfrm>
            <a:off x="1020309" y="3347442"/>
            <a:ext cx="12649319" cy="301943"/>
          </a:xfrm>
          <a:prstGeom prst="rect">
            <a:avLst/>
          </a:prstGeom>
          <a:noFill/>
          <a:ln/>
        </p:spPr>
        <p:txBody>
          <a:bodyPr wrap="none" lIns="0" tIns="0" rIns="0" bIns="0" rtlCol="0" anchor="t"/>
          <a:lstStyle/>
          <a:p>
            <a:pPr marL="0" indent="0" algn="l">
              <a:lnSpc>
                <a:spcPts val="2350"/>
              </a:lnSpc>
              <a:buNone/>
            </a:pPr>
            <a:r>
              <a:rPr lang="en-US" sz="1450" dirty="0">
                <a:solidFill>
                  <a:srgbClr val="464646"/>
                </a:solidFill>
                <a:latin typeface="Inter Medium" pitchFamily="34" charset="0"/>
                <a:ea typeface="Inter Medium" pitchFamily="34" charset="-122"/>
                <a:cs typeface="Inter Medium" pitchFamily="34" charset="-120"/>
              </a:rPr>
              <a:t>Add social elements such as playlist sharing, following friends, and collaborative playlists to build a community.</a:t>
            </a:r>
            <a:endParaRPr lang="en-US" sz="1450" dirty="0"/>
          </a:p>
        </p:txBody>
      </p:sp>
      <p:sp>
        <p:nvSpPr>
          <p:cNvPr id="9" name="Shape 7"/>
          <p:cNvSpPr/>
          <p:nvPr/>
        </p:nvSpPr>
        <p:spPr>
          <a:xfrm>
            <a:off x="660440" y="4033004"/>
            <a:ext cx="188595" cy="1132165"/>
          </a:xfrm>
          <a:prstGeom prst="roundRect">
            <a:avLst>
              <a:gd name="adj" fmla="val 15009"/>
            </a:avLst>
          </a:prstGeom>
          <a:solidFill>
            <a:srgbClr val="F2EEEE"/>
          </a:solidFill>
          <a:ln/>
        </p:spPr>
      </p:sp>
      <p:sp>
        <p:nvSpPr>
          <p:cNvPr id="10" name="Text 8"/>
          <p:cNvSpPr/>
          <p:nvPr/>
        </p:nvSpPr>
        <p:spPr>
          <a:xfrm>
            <a:off x="1037630" y="4212640"/>
            <a:ext cx="2358866" cy="294799"/>
          </a:xfrm>
          <a:prstGeom prst="rect">
            <a:avLst/>
          </a:prstGeom>
          <a:noFill/>
          <a:ln/>
        </p:spPr>
        <p:txBody>
          <a:bodyPr wrap="none" lIns="0" tIns="0" rIns="0" bIns="0" rtlCol="0" anchor="t"/>
          <a:lstStyle/>
          <a:p>
            <a:pPr marL="0" indent="0" algn="l">
              <a:lnSpc>
                <a:spcPts val="2300"/>
              </a:lnSpc>
              <a:buNone/>
            </a:pPr>
            <a:r>
              <a:rPr lang="en-US" sz="1850" dirty="0">
                <a:solidFill>
                  <a:srgbClr val="464646"/>
                </a:solidFill>
                <a:latin typeface="DM Sans Semi Bold" pitchFamily="34" charset="0"/>
                <a:ea typeface="DM Sans Semi Bold" pitchFamily="34" charset="-122"/>
                <a:cs typeface="DM Sans Semi Bold" pitchFamily="34" charset="-120"/>
              </a:rPr>
              <a:t>Offline Playback</a:t>
            </a:r>
            <a:endParaRPr lang="en-US" sz="1850" dirty="0"/>
          </a:p>
        </p:txBody>
      </p:sp>
      <p:sp>
        <p:nvSpPr>
          <p:cNvPr id="11" name="Text 9"/>
          <p:cNvSpPr/>
          <p:nvPr/>
        </p:nvSpPr>
        <p:spPr>
          <a:xfrm>
            <a:off x="1020309" y="4629507"/>
            <a:ext cx="12366308" cy="301943"/>
          </a:xfrm>
          <a:prstGeom prst="rect">
            <a:avLst/>
          </a:prstGeom>
          <a:noFill/>
          <a:ln/>
        </p:spPr>
        <p:txBody>
          <a:bodyPr wrap="none" lIns="0" tIns="0" rIns="0" bIns="0" rtlCol="0" anchor="t"/>
          <a:lstStyle/>
          <a:p>
            <a:pPr marL="0" indent="0" algn="l">
              <a:lnSpc>
                <a:spcPts val="2350"/>
              </a:lnSpc>
              <a:buNone/>
            </a:pPr>
            <a:r>
              <a:rPr lang="en-US" sz="1450" dirty="0">
                <a:solidFill>
                  <a:srgbClr val="464646"/>
                </a:solidFill>
                <a:latin typeface="Inter Medium" pitchFamily="34" charset="0"/>
                <a:ea typeface="Inter Medium" pitchFamily="34" charset="-122"/>
                <a:cs typeface="Inter Medium" pitchFamily="34" charset="-120"/>
              </a:rPr>
              <a:t>Implement local caching to support offline music playback, ensuring uninterrupted listening.</a:t>
            </a:r>
            <a:endParaRPr lang="en-US" sz="1450" dirty="0"/>
          </a:p>
        </p:txBody>
      </p:sp>
      <p:sp>
        <p:nvSpPr>
          <p:cNvPr id="12" name="Shape 10"/>
          <p:cNvSpPr/>
          <p:nvPr/>
        </p:nvSpPr>
        <p:spPr>
          <a:xfrm>
            <a:off x="660438" y="5306616"/>
            <a:ext cx="188595" cy="1132165"/>
          </a:xfrm>
          <a:prstGeom prst="roundRect">
            <a:avLst>
              <a:gd name="adj" fmla="val 15009"/>
            </a:avLst>
          </a:prstGeom>
          <a:solidFill>
            <a:srgbClr val="F2EEEE"/>
          </a:solidFill>
          <a:ln/>
        </p:spPr>
      </p:sp>
      <p:sp>
        <p:nvSpPr>
          <p:cNvPr id="13" name="Text 11"/>
          <p:cNvSpPr/>
          <p:nvPr/>
        </p:nvSpPr>
        <p:spPr>
          <a:xfrm>
            <a:off x="1037630" y="5482679"/>
            <a:ext cx="2358866" cy="294799"/>
          </a:xfrm>
          <a:prstGeom prst="rect">
            <a:avLst/>
          </a:prstGeom>
          <a:noFill/>
          <a:ln/>
        </p:spPr>
        <p:txBody>
          <a:bodyPr wrap="none" lIns="0" tIns="0" rIns="0" bIns="0" rtlCol="0" anchor="t"/>
          <a:lstStyle/>
          <a:p>
            <a:pPr marL="0" indent="0" algn="l">
              <a:lnSpc>
                <a:spcPts val="2300"/>
              </a:lnSpc>
              <a:buNone/>
            </a:pPr>
            <a:r>
              <a:rPr lang="en-US" sz="1850" dirty="0">
                <a:solidFill>
                  <a:srgbClr val="464646"/>
                </a:solidFill>
                <a:latin typeface="DM Sans Semi Bold" pitchFamily="34" charset="0"/>
                <a:ea typeface="DM Sans Semi Bold" pitchFamily="34" charset="-122"/>
                <a:cs typeface="DM Sans Semi Bold" pitchFamily="34" charset="-120"/>
              </a:rPr>
              <a:t>Mobile Expansion</a:t>
            </a:r>
            <a:endParaRPr lang="en-US" sz="1850" dirty="0"/>
          </a:p>
        </p:txBody>
      </p:sp>
      <p:sp>
        <p:nvSpPr>
          <p:cNvPr id="14" name="Text 12"/>
          <p:cNvSpPr/>
          <p:nvPr/>
        </p:nvSpPr>
        <p:spPr>
          <a:xfrm>
            <a:off x="1020309" y="5890261"/>
            <a:ext cx="12083177" cy="301943"/>
          </a:xfrm>
          <a:prstGeom prst="rect">
            <a:avLst/>
          </a:prstGeom>
          <a:noFill/>
          <a:ln/>
        </p:spPr>
        <p:txBody>
          <a:bodyPr wrap="none" lIns="0" tIns="0" rIns="0" bIns="0" rtlCol="0" anchor="t"/>
          <a:lstStyle/>
          <a:p>
            <a:pPr marL="0" indent="0" algn="l">
              <a:lnSpc>
                <a:spcPts val="2350"/>
              </a:lnSpc>
              <a:buNone/>
            </a:pPr>
            <a:r>
              <a:rPr lang="en-US" sz="1450" dirty="0">
                <a:solidFill>
                  <a:srgbClr val="464646"/>
                </a:solidFill>
                <a:latin typeface="Inter Medium" pitchFamily="34" charset="0"/>
                <a:ea typeface="Inter Medium" pitchFamily="34" charset="-122"/>
                <a:cs typeface="Inter Medium" pitchFamily="34" charset="-120"/>
              </a:rPr>
              <a:t>Develop native mobile applications using React Native for a more optimized and responsive user experience.</a:t>
            </a:r>
            <a:endParaRPr lang="en-US" sz="1450" dirty="0"/>
          </a:p>
        </p:txBody>
      </p:sp>
      <p:sp>
        <p:nvSpPr>
          <p:cNvPr id="15" name="Shape 13"/>
          <p:cNvSpPr/>
          <p:nvPr/>
        </p:nvSpPr>
        <p:spPr>
          <a:xfrm>
            <a:off x="660440" y="6578561"/>
            <a:ext cx="188595" cy="1132165"/>
          </a:xfrm>
          <a:prstGeom prst="roundRect">
            <a:avLst>
              <a:gd name="adj" fmla="val 15009"/>
            </a:avLst>
          </a:prstGeom>
          <a:solidFill>
            <a:srgbClr val="F2EEEE"/>
          </a:solidFill>
          <a:ln/>
        </p:spPr>
      </p:sp>
      <p:sp>
        <p:nvSpPr>
          <p:cNvPr id="16" name="Text 14"/>
          <p:cNvSpPr/>
          <p:nvPr/>
        </p:nvSpPr>
        <p:spPr>
          <a:xfrm>
            <a:off x="1032867" y="6736289"/>
            <a:ext cx="2363629" cy="294799"/>
          </a:xfrm>
          <a:prstGeom prst="rect">
            <a:avLst/>
          </a:prstGeom>
          <a:noFill/>
          <a:ln/>
        </p:spPr>
        <p:txBody>
          <a:bodyPr wrap="none" lIns="0" tIns="0" rIns="0" bIns="0" rtlCol="0" anchor="t"/>
          <a:lstStyle/>
          <a:p>
            <a:pPr marL="0" indent="0" algn="l">
              <a:lnSpc>
                <a:spcPts val="2300"/>
              </a:lnSpc>
              <a:buNone/>
            </a:pPr>
            <a:r>
              <a:rPr lang="en-US" sz="1850" dirty="0">
                <a:solidFill>
                  <a:srgbClr val="464646"/>
                </a:solidFill>
                <a:latin typeface="DM Sans Semi Bold" pitchFamily="34" charset="0"/>
                <a:ea typeface="DM Sans Semi Bold" pitchFamily="34" charset="-122"/>
                <a:cs typeface="DM Sans Semi Bold" pitchFamily="34" charset="-120"/>
              </a:rPr>
              <a:t>Analytics Dashboard</a:t>
            </a:r>
            <a:endParaRPr lang="en-US" sz="1850" dirty="0"/>
          </a:p>
        </p:txBody>
      </p:sp>
      <p:sp>
        <p:nvSpPr>
          <p:cNvPr id="17" name="Text 15"/>
          <p:cNvSpPr/>
          <p:nvPr/>
        </p:nvSpPr>
        <p:spPr>
          <a:xfrm>
            <a:off x="1020309" y="7144643"/>
            <a:ext cx="12366308" cy="301943"/>
          </a:xfrm>
          <a:prstGeom prst="rect">
            <a:avLst/>
          </a:prstGeom>
          <a:noFill/>
          <a:ln/>
        </p:spPr>
        <p:txBody>
          <a:bodyPr wrap="none" lIns="0" tIns="0" rIns="0" bIns="0" rtlCol="0" anchor="t"/>
          <a:lstStyle/>
          <a:p>
            <a:pPr marL="0" indent="0" algn="l">
              <a:lnSpc>
                <a:spcPts val="2350"/>
              </a:lnSpc>
              <a:buNone/>
            </a:pPr>
            <a:r>
              <a:rPr lang="en-US" sz="1450" dirty="0">
                <a:solidFill>
                  <a:srgbClr val="464646"/>
                </a:solidFill>
                <a:latin typeface="Inter Medium" pitchFamily="34" charset="0"/>
                <a:ea typeface="Inter Medium" pitchFamily="34" charset="-122"/>
                <a:cs typeface="Inter Medium" pitchFamily="34" charset="-120"/>
              </a:rPr>
              <a:t>Incorporate an analytics dashboard to provide insights into user engagement and content performance.</a:t>
            </a:r>
            <a:endParaRPr lang="en-US" sz="1450" dirty="0"/>
          </a:p>
        </p:txBody>
      </p:sp>
      <p:sp>
        <p:nvSpPr>
          <p:cNvPr id="18" name="Rectangle 17">
            <a:extLst>
              <a:ext uri="{FF2B5EF4-FFF2-40B4-BE49-F238E27FC236}">
                <a16:creationId xmlns:a16="http://schemas.microsoft.com/office/drawing/2014/main" id="{56CEC69C-4D26-4F4A-8AE6-397960E84D60}"/>
              </a:ext>
            </a:extLst>
          </p:cNvPr>
          <p:cNvSpPr/>
          <p:nvPr/>
        </p:nvSpPr>
        <p:spPr>
          <a:xfrm>
            <a:off x="12844631" y="7756264"/>
            <a:ext cx="1678193" cy="3872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1638" y="566976"/>
            <a:ext cx="8682276" cy="644366"/>
          </a:xfrm>
          <a:prstGeom prst="rect">
            <a:avLst/>
          </a:prstGeom>
          <a:noFill/>
          <a:ln/>
        </p:spPr>
        <p:txBody>
          <a:bodyPr wrap="none" lIns="0" tIns="0" rIns="0" bIns="0" rtlCol="0" anchor="t"/>
          <a:lstStyle/>
          <a:p>
            <a:pPr marL="0" indent="0" algn="l">
              <a:lnSpc>
                <a:spcPts val="5050"/>
              </a:lnSpc>
              <a:buNone/>
            </a:pPr>
            <a:r>
              <a:rPr lang="en-US" sz="4050" dirty="0">
                <a:solidFill>
                  <a:srgbClr val="030303"/>
                </a:solidFill>
                <a:latin typeface="DM Sans Semi Bold" pitchFamily="34" charset="0"/>
                <a:ea typeface="DM Sans Semi Bold" pitchFamily="34" charset="-122"/>
                <a:cs typeface="DM Sans Semi Bold" pitchFamily="34" charset="-120"/>
              </a:rPr>
              <a:t>Conclusion: The Rhythm Continues</a:t>
            </a:r>
            <a:endParaRPr lang="en-US" sz="4050" dirty="0"/>
          </a:p>
        </p:txBody>
      </p:sp>
      <p:sp>
        <p:nvSpPr>
          <p:cNvPr id="3" name="Text 1"/>
          <p:cNvSpPr/>
          <p:nvPr/>
        </p:nvSpPr>
        <p:spPr>
          <a:xfrm>
            <a:off x="721638" y="1706047"/>
            <a:ext cx="6342102" cy="1979533"/>
          </a:xfrm>
          <a:prstGeom prst="rect">
            <a:avLst/>
          </a:prstGeom>
          <a:noFill/>
          <a:ln/>
        </p:spPr>
        <p:txBody>
          <a:bodyPr wrap="squar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Rhythmix stands as a robust and modern music streaming application, seamlessly blending powerful MERN stack technology with a sleek design and rich features. It’s tailored for today’s users, offering an intuitive and immersive experience. With exciting future enhancements planned, Rhythmix is poised for significant growth and continued innovation.</a:t>
            </a:r>
            <a:endParaRPr lang="en-US" sz="1600" dirty="0"/>
          </a:p>
        </p:txBody>
      </p:sp>
      <p:sp>
        <p:nvSpPr>
          <p:cNvPr id="4" name="Text 2"/>
          <p:cNvSpPr/>
          <p:nvPr/>
        </p:nvSpPr>
        <p:spPr>
          <a:xfrm>
            <a:off x="721638" y="3871079"/>
            <a:ext cx="6342102" cy="329922"/>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Thank you for your time</a:t>
            </a:r>
            <a:endParaRPr lang="en-US" sz="1600" dirty="0"/>
          </a:p>
        </p:txBody>
      </p:sp>
      <p:pic>
        <p:nvPicPr>
          <p:cNvPr id="7" name="Image 2" descr="preencoded.png"/>
          <p:cNvPicPr>
            <a:picLocks noChangeAspect="1"/>
          </p:cNvPicPr>
          <p:nvPr/>
        </p:nvPicPr>
        <p:blipFill>
          <a:blip r:embed="rId3"/>
          <a:stretch>
            <a:fillRect/>
          </a:stretch>
        </p:blipFill>
        <p:spPr>
          <a:xfrm>
            <a:off x="8288298" y="1706047"/>
            <a:ext cx="6342102" cy="65235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2B5C4D-E414-421A-AB38-5B492CB740DB}"/>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403068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83690"/>
            <a:ext cx="7556421" cy="1814514"/>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Rhythmix: Your Ultimate Music Streaming Experience</a:t>
            </a:r>
            <a:endParaRPr lang="en-US" sz="4450" dirty="0"/>
          </a:p>
        </p:txBody>
      </p:sp>
      <p:sp>
        <p:nvSpPr>
          <p:cNvPr id="4" name="Text 1"/>
          <p:cNvSpPr/>
          <p:nvPr/>
        </p:nvSpPr>
        <p:spPr>
          <a:xfrm>
            <a:off x="6280190" y="3207543"/>
            <a:ext cx="7556421" cy="1814513"/>
          </a:xfrm>
          <a:prstGeom prst="rect">
            <a:avLst/>
          </a:prstGeom>
          <a:noFill/>
          <a:ln>
            <a:solidFill>
              <a:schemeClr val="bg1"/>
            </a:solid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Rhythmix is a modern web application designed for music lovers seeking an intuitive and personalized streaming journey. It allows users to seamlessly browse, play, and manage their favorite tunes, all built with the cutting-edge MERN stack for superior performance and scalability.</a:t>
            </a:r>
            <a:endParaRPr lang="en-US" sz="1750" dirty="0"/>
          </a:p>
        </p:txBody>
      </p:sp>
      <p:sp>
        <p:nvSpPr>
          <p:cNvPr id="5" name="Rectangle 4">
            <a:extLst>
              <a:ext uri="{FF2B5EF4-FFF2-40B4-BE49-F238E27FC236}">
                <a16:creationId xmlns:a16="http://schemas.microsoft.com/office/drawing/2014/main" id="{8FC957C7-996F-48BD-BF42-0FF58E696853}"/>
              </a:ext>
            </a:extLst>
          </p:cNvPr>
          <p:cNvSpPr/>
          <p:nvPr/>
        </p:nvSpPr>
        <p:spPr>
          <a:xfrm>
            <a:off x="12844631" y="7756264"/>
            <a:ext cx="1667435" cy="3872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576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Project Vision</a:t>
            </a:r>
            <a:endParaRPr lang="en-US" sz="4450" dirty="0"/>
          </a:p>
        </p:txBody>
      </p:sp>
      <p:sp>
        <p:nvSpPr>
          <p:cNvPr id="3" name="Shape 1"/>
          <p:cNvSpPr/>
          <p:nvPr/>
        </p:nvSpPr>
        <p:spPr>
          <a:xfrm>
            <a:off x="793790" y="3498175"/>
            <a:ext cx="4196358" cy="2395657"/>
          </a:xfrm>
          <a:prstGeom prst="roundRect">
            <a:avLst>
              <a:gd name="adj" fmla="val 1420"/>
            </a:avLst>
          </a:prstGeom>
          <a:solidFill>
            <a:srgbClr val="F2EEEE"/>
          </a:solidFill>
          <a:ln/>
        </p:spPr>
      </p:sp>
      <p:sp>
        <p:nvSpPr>
          <p:cNvPr id="4" name="Text 2"/>
          <p:cNvSpPr/>
          <p:nvPr/>
        </p:nvSpPr>
        <p:spPr>
          <a:xfrm>
            <a:off x="1020604" y="37249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Objective</a:t>
            </a:r>
            <a:endParaRPr lang="en-US" sz="2200" dirty="0"/>
          </a:p>
        </p:txBody>
      </p:sp>
      <p:sp>
        <p:nvSpPr>
          <p:cNvPr id="5" name="Text 3"/>
          <p:cNvSpPr/>
          <p:nvPr/>
        </p:nvSpPr>
        <p:spPr>
          <a:xfrm>
            <a:off x="1020604" y="4215408"/>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To create a responsive, user-friendly music streaming platform, providing seamless access and management of music.</a:t>
            </a:r>
            <a:endParaRPr lang="en-US" sz="1750" dirty="0"/>
          </a:p>
        </p:txBody>
      </p:sp>
      <p:sp>
        <p:nvSpPr>
          <p:cNvPr id="6" name="Shape 4"/>
          <p:cNvSpPr/>
          <p:nvPr/>
        </p:nvSpPr>
        <p:spPr>
          <a:xfrm>
            <a:off x="5216962" y="3498175"/>
            <a:ext cx="4196358" cy="2395657"/>
          </a:xfrm>
          <a:prstGeom prst="roundRect">
            <a:avLst>
              <a:gd name="adj" fmla="val 1420"/>
            </a:avLst>
          </a:prstGeom>
          <a:solidFill>
            <a:srgbClr val="F2EEEE"/>
          </a:solidFill>
          <a:ln/>
        </p:spPr>
      </p:sp>
      <p:sp>
        <p:nvSpPr>
          <p:cNvPr id="7" name="Text 5"/>
          <p:cNvSpPr/>
          <p:nvPr/>
        </p:nvSpPr>
        <p:spPr>
          <a:xfrm>
            <a:off x="5443776" y="37249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Target Users</a:t>
            </a:r>
            <a:endParaRPr lang="en-US" sz="2200" dirty="0"/>
          </a:p>
        </p:txBody>
      </p:sp>
      <p:sp>
        <p:nvSpPr>
          <p:cNvPr id="8" name="Text 6"/>
          <p:cNvSpPr/>
          <p:nvPr/>
        </p:nvSpPr>
        <p:spPr>
          <a:xfrm>
            <a:off x="5443776" y="421540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Primarily college students and casual listeners who desire easy access to a diverse music library.</a:t>
            </a:r>
            <a:endParaRPr lang="en-US" sz="1750" dirty="0"/>
          </a:p>
        </p:txBody>
      </p:sp>
      <p:sp>
        <p:nvSpPr>
          <p:cNvPr id="9" name="Shape 7"/>
          <p:cNvSpPr/>
          <p:nvPr/>
        </p:nvSpPr>
        <p:spPr>
          <a:xfrm>
            <a:off x="9640133" y="3498175"/>
            <a:ext cx="4196358" cy="2395657"/>
          </a:xfrm>
          <a:prstGeom prst="roundRect">
            <a:avLst>
              <a:gd name="adj" fmla="val 1420"/>
            </a:avLst>
          </a:prstGeom>
          <a:solidFill>
            <a:srgbClr val="F2EEEE"/>
          </a:solidFill>
          <a:ln/>
        </p:spPr>
      </p:sp>
      <p:sp>
        <p:nvSpPr>
          <p:cNvPr id="10" name="Text 8"/>
          <p:cNvSpPr/>
          <p:nvPr/>
        </p:nvSpPr>
        <p:spPr>
          <a:xfrm>
            <a:off x="9866948" y="37249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Core Value</a:t>
            </a:r>
            <a:endParaRPr lang="en-US" sz="2200" dirty="0"/>
          </a:p>
        </p:txBody>
      </p:sp>
      <p:sp>
        <p:nvSpPr>
          <p:cNvPr id="11" name="Text 9"/>
          <p:cNvSpPr/>
          <p:nvPr/>
        </p:nvSpPr>
        <p:spPr>
          <a:xfrm>
            <a:off x="9866948" y="4215408"/>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Combining rich music discovery with smooth playback, robust management, a clean UI, and fast, reliable backend services.</a:t>
            </a:r>
            <a:endParaRPr lang="en-US" sz="1750" dirty="0"/>
          </a:p>
        </p:txBody>
      </p:sp>
      <p:sp>
        <p:nvSpPr>
          <p:cNvPr id="12" name="Rectangle 11">
            <a:extLst>
              <a:ext uri="{FF2B5EF4-FFF2-40B4-BE49-F238E27FC236}">
                <a16:creationId xmlns:a16="http://schemas.microsoft.com/office/drawing/2014/main" id="{3EA2B3E0-6DB3-4CE4-BBB5-1FCE8E2C8F73}"/>
              </a:ext>
            </a:extLst>
          </p:cNvPr>
          <p:cNvSpPr/>
          <p:nvPr/>
        </p:nvSpPr>
        <p:spPr>
          <a:xfrm>
            <a:off x="12844631" y="7767022"/>
            <a:ext cx="1678193" cy="3872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83362"/>
            <a:ext cx="6930152"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Key Features of Rhythmix</a:t>
            </a:r>
            <a:endParaRPr lang="en-US" sz="4450" dirty="0"/>
          </a:p>
        </p:txBody>
      </p:sp>
      <p:pic>
        <p:nvPicPr>
          <p:cNvPr id="3" name="Image 0" descr="preencoded.png"/>
          <p:cNvPicPr>
            <a:picLocks noChangeAspect="1"/>
          </p:cNvPicPr>
          <p:nvPr/>
        </p:nvPicPr>
        <p:blipFill>
          <a:blip r:embed="rId3"/>
          <a:stretch>
            <a:fillRect/>
          </a:stretch>
        </p:blipFill>
        <p:spPr>
          <a:xfrm>
            <a:off x="793790" y="2345769"/>
            <a:ext cx="566976" cy="566976"/>
          </a:xfrm>
          <a:prstGeom prst="rect">
            <a:avLst/>
          </a:prstGeom>
        </p:spPr>
      </p:pic>
      <p:sp>
        <p:nvSpPr>
          <p:cNvPr id="4" name="Text 1"/>
          <p:cNvSpPr/>
          <p:nvPr/>
        </p:nvSpPr>
        <p:spPr>
          <a:xfrm>
            <a:off x="793790" y="31962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Extensive Library</a:t>
            </a:r>
            <a:endParaRPr lang="en-US" sz="2200" dirty="0"/>
          </a:p>
        </p:txBody>
      </p:sp>
      <p:sp>
        <p:nvSpPr>
          <p:cNvPr id="5" name="Text 2"/>
          <p:cNvSpPr/>
          <p:nvPr/>
        </p:nvSpPr>
        <p:spPr>
          <a:xfrm>
            <a:off x="793790" y="3686651"/>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Browse a vast music collection with powerful search, filters, and curated playlists.</a:t>
            </a:r>
            <a:endParaRPr lang="en-US" sz="1750" dirty="0"/>
          </a:p>
        </p:txBody>
      </p:sp>
      <p:pic>
        <p:nvPicPr>
          <p:cNvPr id="6" name="Image 1" descr="preencoded.png"/>
          <p:cNvPicPr>
            <a:picLocks noChangeAspect="1"/>
          </p:cNvPicPr>
          <p:nvPr/>
        </p:nvPicPr>
        <p:blipFill>
          <a:blip r:embed="rId4"/>
          <a:stretch>
            <a:fillRect/>
          </a:stretch>
        </p:blipFill>
        <p:spPr>
          <a:xfrm>
            <a:off x="7456884" y="2345769"/>
            <a:ext cx="566976" cy="566976"/>
          </a:xfrm>
          <a:prstGeom prst="rect">
            <a:avLst/>
          </a:prstGeom>
        </p:spPr>
      </p:pic>
      <p:sp>
        <p:nvSpPr>
          <p:cNvPr id="7" name="Text 3"/>
          <p:cNvSpPr/>
          <p:nvPr/>
        </p:nvSpPr>
        <p:spPr>
          <a:xfrm>
            <a:off x="7456884" y="31962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Seamless Playback</a:t>
            </a:r>
            <a:endParaRPr lang="en-US" sz="2200" dirty="0"/>
          </a:p>
        </p:txBody>
      </p:sp>
      <p:sp>
        <p:nvSpPr>
          <p:cNvPr id="8" name="Text 4"/>
          <p:cNvSpPr/>
          <p:nvPr/>
        </p:nvSpPr>
        <p:spPr>
          <a:xfrm>
            <a:off x="7456884" y="3686651"/>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Enjoy uninterrupted audio streaming with intuitive play, pause, and skip controls.</a:t>
            </a:r>
            <a:endParaRPr lang="en-US" sz="1750" dirty="0"/>
          </a:p>
        </p:txBody>
      </p:sp>
      <p:pic>
        <p:nvPicPr>
          <p:cNvPr id="9" name="Image 2" descr="preencoded.png"/>
          <p:cNvPicPr>
            <a:picLocks noChangeAspect="1"/>
          </p:cNvPicPr>
          <p:nvPr/>
        </p:nvPicPr>
        <p:blipFill>
          <a:blip r:embed="rId5"/>
          <a:stretch>
            <a:fillRect/>
          </a:stretch>
        </p:blipFill>
        <p:spPr>
          <a:xfrm>
            <a:off x="793790" y="4979432"/>
            <a:ext cx="566976" cy="566976"/>
          </a:xfrm>
          <a:prstGeom prst="rect">
            <a:avLst/>
          </a:prstGeom>
        </p:spPr>
      </p:pic>
      <p:sp>
        <p:nvSpPr>
          <p:cNvPr id="10" name="Text 5"/>
          <p:cNvSpPr/>
          <p:nvPr/>
        </p:nvSpPr>
        <p:spPr>
          <a:xfrm>
            <a:off x="793790" y="5829895"/>
            <a:ext cx="2926437"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Personalized Playlists</a:t>
            </a:r>
            <a:endParaRPr lang="en-US" sz="2200" dirty="0"/>
          </a:p>
        </p:txBody>
      </p:sp>
      <p:sp>
        <p:nvSpPr>
          <p:cNvPr id="11" name="Text 6"/>
          <p:cNvSpPr/>
          <p:nvPr/>
        </p:nvSpPr>
        <p:spPr>
          <a:xfrm>
            <a:off x="793790" y="6320314"/>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Manage your favorite tracks and create custom playlists with simple drag-and-drop functionality.</a:t>
            </a:r>
            <a:endParaRPr lang="en-US" sz="1750" dirty="0"/>
          </a:p>
        </p:txBody>
      </p:sp>
      <p:pic>
        <p:nvPicPr>
          <p:cNvPr id="12" name="Image 3" descr="preencoded.png"/>
          <p:cNvPicPr>
            <a:picLocks noChangeAspect="1"/>
          </p:cNvPicPr>
          <p:nvPr/>
        </p:nvPicPr>
        <p:blipFill>
          <a:blip r:embed="rId6"/>
          <a:stretch>
            <a:fillRect/>
          </a:stretch>
        </p:blipFill>
        <p:spPr>
          <a:xfrm>
            <a:off x="7456884" y="4979432"/>
            <a:ext cx="566976" cy="566976"/>
          </a:xfrm>
          <a:prstGeom prst="rect">
            <a:avLst/>
          </a:prstGeom>
        </p:spPr>
      </p:pic>
      <p:sp>
        <p:nvSpPr>
          <p:cNvPr id="13" name="Text 7"/>
          <p:cNvSpPr/>
          <p:nvPr/>
        </p:nvSpPr>
        <p:spPr>
          <a:xfrm>
            <a:off x="7456884" y="5829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User Authentication</a:t>
            </a:r>
            <a:endParaRPr lang="en-US" sz="2200" dirty="0"/>
          </a:p>
        </p:txBody>
      </p:sp>
      <p:sp>
        <p:nvSpPr>
          <p:cNvPr id="14" name="Text 8"/>
          <p:cNvSpPr/>
          <p:nvPr/>
        </p:nvSpPr>
        <p:spPr>
          <a:xfrm>
            <a:off x="7456884" y="6320314"/>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Secure login for a personalized experience, data persistence, and a responsive design across devices.</a:t>
            </a:r>
            <a:endParaRPr lang="en-US" sz="1750" dirty="0"/>
          </a:p>
        </p:txBody>
      </p:sp>
      <p:sp>
        <p:nvSpPr>
          <p:cNvPr id="15" name="Rectangle 14">
            <a:extLst>
              <a:ext uri="{FF2B5EF4-FFF2-40B4-BE49-F238E27FC236}">
                <a16:creationId xmlns:a16="http://schemas.microsoft.com/office/drawing/2014/main" id="{FA108024-D95F-41EC-9440-5B6B93395551}"/>
              </a:ext>
            </a:extLst>
          </p:cNvPr>
          <p:cNvSpPr/>
          <p:nvPr/>
        </p:nvSpPr>
        <p:spPr>
          <a:xfrm>
            <a:off x="12844631" y="7756264"/>
            <a:ext cx="1678193" cy="3872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04374"/>
            <a:ext cx="667000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Technology Stack: MERN</a:t>
            </a:r>
            <a:endParaRPr lang="en-US" sz="4450" dirty="0"/>
          </a:p>
        </p:txBody>
      </p:sp>
      <p:sp>
        <p:nvSpPr>
          <p:cNvPr id="3" name="Text 1"/>
          <p:cNvSpPr/>
          <p:nvPr/>
        </p:nvSpPr>
        <p:spPr>
          <a:xfrm>
            <a:off x="793790" y="1957388"/>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Rhythmix is built on the robust MERN stack, offering a scalable and high-performance foundation for a seamless music streaming experience.</a:t>
            </a:r>
            <a:endParaRPr lang="en-US" sz="1750" dirty="0"/>
          </a:p>
        </p:txBody>
      </p:sp>
      <p:sp>
        <p:nvSpPr>
          <p:cNvPr id="4" name="Text 2"/>
          <p:cNvSpPr/>
          <p:nvPr/>
        </p:nvSpPr>
        <p:spPr>
          <a:xfrm>
            <a:off x="793790" y="3250168"/>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MongoDB:</a:t>
            </a:r>
            <a:r>
              <a:rPr lang="en-US" sz="1750" dirty="0">
                <a:solidFill>
                  <a:srgbClr val="464646"/>
                </a:solidFill>
                <a:latin typeface="Inter Medium" pitchFamily="34" charset="0"/>
                <a:ea typeface="Inter Medium" pitchFamily="34" charset="-122"/>
                <a:cs typeface="Inter Medium" pitchFamily="34" charset="-120"/>
              </a:rPr>
              <a:t> A flexible NoSQL database for efficient storage of user data and comprehensive music metadata.</a:t>
            </a:r>
            <a:endParaRPr lang="en-US" sz="1750" dirty="0"/>
          </a:p>
        </p:txBody>
      </p:sp>
      <p:sp>
        <p:nvSpPr>
          <p:cNvPr id="5" name="Text 3"/>
          <p:cNvSpPr/>
          <p:nvPr/>
        </p:nvSpPr>
        <p:spPr>
          <a:xfrm>
            <a:off x="793790" y="4055269"/>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Express.js:</a:t>
            </a:r>
            <a:r>
              <a:rPr lang="en-US" sz="1750" dirty="0">
                <a:solidFill>
                  <a:srgbClr val="464646"/>
                </a:solidFill>
                <a:latin typeface="Inter Medium" pitchFamily="34" charset="0"/>
                <a:ea typeface="Inter Medium" pitchFamily="34" charset="-122"/>
                <a:cs typeface="Inter Medium" pitchFamily="34" charset="-120"/>
              </a:rPr>
              <a:t> A powerful backend framework that powers our RESTful APIs, ensuring smooth data flow and responsiveness.</a:t>
            </a:r>
            <a:endParaRPr lang="en-US" sz="1750" dirty="0"/>
          </a:p>
        </p:txBody>
      </p:sp>
      <p:sp>
        <p:nvSpPr>
          <p:cNvPr id="6" name="Text 4"/>
          <p:cNvSpPr/>
          <p:nvPr/>
        </p:nvSpPr>
        <p:spPr>
          <a:xfrm>
            <a:off x="793790" y="4860369"/>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React.js:</a:t>
            </a:r>
            <a:r>
              <a:rPr lang="en-US" sz="1750" dirty="0">
                <a:solidFill>
                  <a:srgbClr val="464646"/>
                </a:solidFill>
                <a:latin typeface="Inter Medium" pitchFamily="34" charset="0"/>
                <a:ea typeface="Inter Medium" pitchFamily="34" charset="-122"/>
                <a:cs typeface="Inter Medium" pitchFamily="34" charset="-120"/>
              </a:rPr>
              <a:t> A dynamic, component-based frontend library enabling smooth user interactions and a modern interface.</a:t>
            </a:r>
            <a:endParaRPr lang="en-US" sz="1750" dirty="0"/>
          </a:p>
        </p:txBody>
      </p:sp>
      <p:sp>
        <p:nvSpPr>
          <p:cNvPr id="7" name="Text 5"/>
          <p:cNvSpPr/>
          <p:nvPr/>
        </p:nvSpPr>
        <p:spPr>
          <a:xfrm>
            <a:off x="793790" y="5665470"/>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Node.js:</a:t>
            </a:r>
            <a:r>
              <a:rPr lang="en-US" sz="1750" dirty="0">
                <a:solidFill>
                  <a:srgbClr val="464646"/>
                </a:solidFill>
                <a:latin typeface="Inter Medium" pitchFamily="34" charset="0"/>
                <a:ea typeface="Inter Medium" pitchFamily="34" charset="-122"/>
                <a:cs typeface="Inter Medium" pitchFamily="34" charset="-120"/>
              </a:rPr>
              <a:t> A scalable server environment capable of handling concurrent streaming requests and ensuring high availability.</a:t>
            </a:r>
            <a:endParaRPr lang="en-US" sz="1750" dirty="0"/>
          </a:p>
        </p:txBody>
      </p:sp>
      <p:sp>
        <p:nvSpPr>
          <p:cNvPr id="8" name="Text 6"/>
          <p:cNvSpPr/>
          <p:nvPr/>
        </p:nvSpPr>
        <p:spPr>
          <a:xfrm>
            <a:off x="793790" y="6595348"/>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Additional tools like JWT for secure authentication, Axios for API calls, and Cloudinary for robust media storage enhance functionality.</a:t>
            </a:r>
            <a:endParaRPr lang="en-US" sz="1750" dirty="0"/>
          </a:p>
        </p:txBody>
      </p:sp>
      <p:pic>
        <p:nvPicPr>
          <p:cNvPr id="9" name="Image 0" descr="preencoded.png"/>
          <p:cNvPicPr>
            <a:picLocks noChangeAspect="1"/>
          </p:cNvPicPr>
          <p:nvPr/>
        </p:nvPicPr>
        <p:blipFill>
          <a:blip r:embed="rId3"/>
          <a:stretch>
            <a:fillRect/>
          </a:stretch>
        </p:blipFill>
        <p:spPr>
          <a:xfrm>
            <a:off x="8959096" y="2008465"/>
            <a:ext cx="4885015" cy="4885015"/>
          </a:xfrm>
          <a:prstGeom prst="rect">
            <a:avLst/>
          </a:prstGeom>
        </p:spPr>
      </p:pic>
      <p:sp>
        <p:nvSpPr>
          <p:cNvPr id="10" name="Rectangle 9">
            <a:extLst>
              <a:ext uri="{FF2B5EF4-FFF2-40B4-BE49-F238E27FC236}">
                <a16:creationId xmlns:a16="http://schemas.microsoft.com/office/drawing/2014/main" id="{9EB56763-A7BC-49D0-8D56-2D9F9FA8FF1F}"/>
              </a:ext>
            </a:extLst>
          </p:cNvPr>
          <p:cNvSpPr/>
          <p:nvPr/>
        </p:nvSpPr>
        <p:spPr>
          <a:xfrm>
            <a:off x="12844631" y="7756264"/>
            <a:ext cx="1678193" cy="3872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732044" y="0"/>
            <a:ext cx="5898356" cy="8229600"/>
          </a:xfrm>
          <a:prstGeom prst="rect">
            <a:avLst/>
          </a:prstGeom>
        </p:spPr>
      </p:pic>
      <p:sp>
        <p:nvSpPr>
          <p:cNvPr id="3" name="Text 0"/>
          <p:cNvSpPr/>
          <p:nvPr/>
        </p:nvSpPr>
        <p:spPr>
          <a:xfrm>
            <a:off x="793790" y="2683073"/>
            <a:ext cx="5898356"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Architecture Diagram</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The client-side React application communicates with the Express.js server, which manages user authentication, playlist operations, and music metadata. MongoDB stores user profiles and track information, while audio files are efficiently streamed from Cloudinary’s CDN for low latency and high availability.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55263"/>
            <a:ext cx="11056025"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User Interface: A Visual Tour of Rhythmix</a:t>
            </a:r>
            <a:endParaRPr lang="en-US" sz="4450" dirty="0"/>
          </a:p>
        </p:txBody>
      </p:sp>
      <p:pic>
        <p:nvPicPr>
          <p:cNvPr id="3" name="Image 0" descr="preencoded.png"/>
          <p:cNvPicPr>
            <a:picLocks noChangeAspect="1"/>
          </p:cNvPicPr>
          <p:nvPr/>
        </p:nvPicPr>
        <p:blipFill>
          <a:blip r:embed="rId3"/>
          <a:stretch>
            <a:fillRect/>
          </a:stretch>
        </p:blipFill>
        <p:spPr>
          <a:xfrm>
            <a:off x="801410" y="2463641"/>
            <a:ext cx="3120747" cy="3120747"/>
          </a:xfrm>
          <a:prstGeom prst="rect">
            <a:avLst/>
          </a:prstGeom>
        </p:spPr>
      </p:pic>
      <p:pic>
        <p:nvPicPr>
          <p:cNvPr id="4" name="Image 1" descr="preencoded.png"/>
          <p:cNvPicPr>
            <a:picLocks noChangeAspect="1"/>
          </p:cNvPicPr>
          <p:nvPr/>
        </p:nvPicPr>
        <p:blipFill>
          <a:blip r:embed="rId4"/>
          <a:stretch>
            <a:fillRect/>
          </a:stretch>
        </p:blipFill>
        <p:spPr>
          <a:xfrm>
            <a:off x="4103608" y="2463641"/>
            <a:ext cx="3120866" cy="3120866"/>
          </a:xfrm>
          <a:prstGeom prst="rect">
            <a:avLst/>
          </a:prstGeom>
        </p:spPr>
      </p:pic>
      <p:pic>
        <p:nvPicPr>
          <p:cNvPr id="5" name="Image 2" descr="preencoded.png"/>
          <p:cNvPicPr>
            <a:picLocks noChangeAspect="1"/>
          </p:cNvPicPr>
          <p:nvPr/>
        </p:nvPicPr>
        <p:blipFill>
          <a:blip r:embed="rId5"/>
          <a:stretch>
            <a:fillRect/>
          </a:stretch>
        </p:blipFill>
        <p:spPr>
          <a:xfrm>
            <a:off x="7405926" y="2463641"/>
            <a:ext cx="3120747" cy="3120747"/>
          </a:xfrm>
          <a:prstGeom prst="rect">
            <a:avLst/>
          </a:prstGeom>
        </p:spPr>
      </p:pic>
      <p:pic>
        <p:nvPicPr>
          <p:cNvPr id="6" name="Image 3" descr="preencoded.png"/>
          <p:cNvPicPr>
            <a:picLocks noChangeAspect="1"/>
          </p:cNvPicPr>
          <p:nvPr/>
        </p:nvPicPr>
        <p:blipFill>
          <a:blip r:embed="rId6"/>
          <a:stretch>
            <a:fillRect/>
          </a:stretch>
        </p:blipFill>
        <p:spPr>
          <a:xfrm>
            <a:off x="10708124" y="2463641"/>
            <a:ext cx="3120866" cy="3120866"/>
          </a:xfrm>
          <a:prstGeom prst="rect">
            <a:avLst/>
          </a:prstGeom>
        </p:spPr>
      </p:pic>
      <p:sp>
        <p:nvSpPr>
          <p:cNvPr id="7" name="Text 1"/>
          <p:cNvSpPr/>
          <p:nvPr/>
        </p:nvSpPr>
        <p:spPr>
          <a:xfrm>
            <a:off x="793790" y="598562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Our user interface is designed for simplicity and efficiency, ensuring a seamless experience across all devices. From the home screen to detailed playlist management and responsive mobile views, every element is crafted for intuitive interaction.</a:t>
            </a:r>
            <a:endParaRPr lang="en-US" sz="1750" dirty="0"/>
          </a:p>
        </p:txBody>
      </p:sp>
      <p:sp>
        <p:nvSpPr>
          <p:cNvPr id="8" name="Rectangle 7">
            <a:extLst>
              <a:ext uri="{FF2B5EF4-FFF2-40B4-BE49-F238E27FC236}">
                <a16:creationId xmlns:a16="http://schemas.microsoft.com/office/drawing/2014/main" id="{7695198D-6A64-4319-BD10-FB79E6496980}"/>
              </a:ext>
            </a:extLst>
          </p:cNvPr>
          <p:cNvSpPr/>
          <p:nvPr/>
        </p:nvSpPr>
        <p:spPr>
          <a:xfrm>
            <a:off x="12844631" y="7734748"/>
            <a:ext cx="1678193" cy="3872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28896"/>
            <a:ext cx="6091118"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Backend Functionality</a:t>
            </a:r>
            <a:endParaRPr lang="en-US" sz="4450" dirty="0"/>
          </a:p>
        </p:txBody>
      </p:sp>
      <p:sp>
        <p:nvSpPr>
          <p:cNvPr id="3" name="Text 1"/>
          <p:cNvSpPr/>
          <p:nvPr/>
        </p:nvSpPr>
        <p:spPr>
          <a:xfrm>
            <a:off x="793789" y="13027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30303"/>
                </a:solidFill>
                <a:latin typeface="DM Sans Semi Bold" pitchFamily="34" charset="0"/>
                <a:ea typeface="DM Sans Semi Bold" pitchFamily="34" charset="-122"/>
                <a:cs typeface="DM Sans Semi Bold" pitchFamily="34" charset="-120"/>
              </a:rPr>
              <a:t>REST API Endpoints</a:t>
            </a:r>
            <a:endParaRPr lang="en-US" sz="2200" b="1" dirty="0"/>
          </a:p>
        </p:txBody>
      </p:sp>
      <p:sp>
        <p:nvSpPr>
          <p:cNvPr id="4" name="Text 2"/>
          <p:cNvSpPr/>
          <p:nvPr/>
        </p:nvSpPr>
        <p:spPr>
          <a:xfrm>
            <a:off x="793790" y="2148885"/>
            <a:ext cx="2845594" cy="254031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Comprehensive REST API endpoints facilitate user login/signup and full CRUD (Create, Read, Update, Delete) operations for playlists and music management.</a:t>
            </a:r>
            <a:endParaRPr lang="en-US" sz="1750" dirty="0"/>
          </a:p>
        </p:txBody>
      </p:sp>
      <p:sp>
        <p:nvSpPr>
          <p:cNvPr id="5" name="Text 3"/>
          <p:cNvSpPr/>
          <p:nvPr/>
        </p:nvSpPr>
        <p:spPr>
          <a:xfrm>
            <a:off x="4200406" y="1305642"/>
            <a:ext cx="2845594" cy="708660"/>
          </a:xfrm>
          <a:prstGeom prst="rect">
            <a:avLst/>
          </a:prstGeom>
          <a:noFill/>
          <a:ln/>
        </p:spPr>
        <p:txBody>
          <a:bodyPr wrap="square" lIns="0" tIns="0" rIns="0" bIns="0" rtlCol="0" anchor="t"/>
          <a:lstStyle/>
          <a:p>
            <a:pPr marL="0" indent="0" algn="l">
              <a:lnSpc>
                <a:spcPts val="2750"/>
              </a:lnSpc>
              <a:buNone/>
            </a:pPr>
            <a:r>
              <a:rPr lang="en-US" sz="2200" b="1" dirty="0">
                <a:solidFill>
                  <a:srgbClr val="030303"/>
                </a:solidFill>
                <a:latin typeface="DM Sans Semi Bold" pitchFamily="34" charset="0"/>
                <a:ea typeface="DM Sans Semi Bold" pitchFamily="34" charset="-122"/>
                <a:cs typeface="DM Sans Semi Bold" pitchFamily="34" charset="-120"/>
              </a:rPr>
              <a:t>Secure Authentication</a:t>
            </a:r>
            <a:endParaRPr lang="en-US" sz="2200" b="1" dirty="0"/>
          </a:p>
        </p:txBody>
      </p:sp>
      <p:sp>
        <p:nvSpPr>
          <p:cNvPr id="6" name="Text 4"/>
          <p:cNvSpPr/>
          <p:nvPr/>
        </p:nvSpPr>
        <p:spPr>
          <a:xfrm>
            <a:off x="4177785" y="2148885"/>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Robust JWT- Token based authentication and session management ensure user data security and a personalized experience.</a:t>
            </a:r>
            <a:endParaRPr lang="en-US" sz="1750" dirty="0"/>
          </a:p>
        </p:txBody>
      </p:sp>
      <p:sp>
        <p:nvSpPr>
          <p:cNvPr id="7" name="Text 5"/>
          <p:cNvSpPr/>
          <p:nvPr/>
        </p:nvSpPr>
        <p:spPr>
          <a:xfrm>
            <a:off x="7584402" y="13056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30303"/>
                </a:solidFill>
                <a:latin typeface="DM Sans Semi Bold" pitchFamily="34" charset="0"/>
                <a:ea typeface="DM Sans Semi Bold" pitchFamily="34" charset="-122"/>
                <a:cs typeface="DM Sans Semi Bold" pitchFamily="34" charset="-120"/>
              </a:rPr>
              <a:t>Data Optimization</a:t>
            </a:r>
            <a:endParaRPr lang="en-US" sz="2200" b="1" dirty="0"/>
          </a:p>
        </p:txBody>
      </p:sp>
      <p:sp>
        <p:nvSpPr>
          <p:cNvPr id="8" name="Text 6"/>
          <p:cNvSpPr/>
          <p:nvPr/>
        </p:nvSpPr>
        <p:spPr>
          <a:xfrm>
            <a:off x="7595711" y="2192535"/>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Efficient querying and indexing in MongoDB enable rapid data retrieval, enhancing responsiveness.</a:t>
            </a:r>
            <a:endParaRPr lang="en-US" sz="1750" dirty="0"/>
          </a:p>
        </p:txBody>
      </p:sp>
      <p:sp>
        <p:nvSpPr>
          <p:cNvPr id="9" name="Text 7"/>
          <p:cNvSpPr/>
          <p:nvPr/>
        </p:nvSpPr>
        <p:spPr>
          <a:xfrm>
            <a:off x="10991017" y="1305642"/>
            <a:ext cx="2845594" cy="708660"/>
          </a:xfrm>
          <a:prstGeom prst="rect">
            <a:avLst/>
          </a:prstGeom>
          <a:noFill/>
          <a:ln/>
        </p:spPr>
        <p:txBody>
          <a:bodyPr wrap="square" lIns="0" tIns="0" rIns="0" bIns="0" rtlCol="0" anchor="t"/>
          <a:lstStyle/>
          <a:p>
            <a:pPr marL="0" indent="0" algn="l">
              <a:lnSpc>
                <a:spcPts val="2750"/>
              </a:lnSpc>
              <a:buNone/>
            </a:pPr>
            <a:r>
              <a:rPr lang="en-US" sz="2200" b="1" dirty="0">
                <a:solidFill>
                  <a:srgbClr val="030303"/>
                </a:solidFill>
                <a:latin typeface="DM Sans Semi Bold" pitchFamily="34" charset="0"/>
                <a:ea typeface="DM Sans Semi Bold" pitchFamily="34" charset="-122"/>
                <a:cs typeface="DM Sans Semi Bold" pitchFamily="34" charset="-120"/>
              </a:rPr>
              <a:t>Optimized Streaming</a:t>
            </a:r>
            <a:endParaRPr lang="en-US" sz="2200" b="1" dirty="0"/>
          </a:p>
        </p:txBody>
      </p:sp>
      <p:sp>
        <p:nvSpPr>
          <p:cNvPr id="10" name="Text 8"/>
          <p:cNvSpPr/>
          <p:nvPr/>
        </p:nvSpPr>
        <p:spPr>
          <a:xfrm>
            <a:off x="11099699" y="2148885"/>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Audio streaming is optimized with range requests and caching headers, minimizing buffering and ensuring smooth playback.</a:t>
            </a:r>
            <a:endParaRPr lang="en-US" sz="1750" dirty="0"/>
          </a:p>
        </p:txBody>
      </p:sp>
      <p:sp>
        <p:nvSpPr>
          <p:cNvPr id="11" name="Text 9"/>
          <p:cNvSpPr/>
          <p:nvPr/>
        </p:nvSpPr>
        <p:spPr>
          <a:xfrm>
            <a:off x="7455049" y="5036611"/>
            <a:ext cx="2835235" cy="354330"/>
          </a:xfrm>
          <a:prstGeom prst="rect">
            <a:avLst/>
          </a:prstGeom>
          <a:noFill/>
          <a:ln/>
        </p:spPr>
        <p:txBody>
          <a:bodyPr wrap="none" lIns="0" tIns="0" rIns="0" bIns="0" rtlCol="0" anchor="t"/>
          <a:lstStyle/>
          <a:p>
            <a:pPr marL="0" indent="0" algn="l">
              <a:lnSpc>
                <a:spcPts val="2750"/>
              </a:lnSpc>
              <a:buNone/>
            </a:pPr>
            <a:r>
              <a:rPr lang="en-IN" sz="2400" b="1" dirty="0" err="1"/>
              <a:t>Cloudinary</a:t>
            </a:r>
            <a:r>
              <a:rPr lang="en-IN" sz="2400" b="1" dirty="0"/>
              <a:t> Integration</a:t>
            </a:r>
            <a:endParaRPr lang="en-US" sz="2200" b="1" dirty="0"/>
          </a:p>
        </p:txBody>
      </p:sp>
      <p:sp>
        <p:nvSpPr>
          <p:cNvPr id="12" name="Text 10"/>
          <p:cNvSpPr/>
          <p:nvPr/>
        </p:nvSpPr>
        <p:spPr>
          <a:xfrm>
            <a:off x="793790" y="5675100"/>
            <a:ext cx="4531245" cy="1761912"/>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Comprehensive error handling and</a:t>
            </a:r>
          </a:p>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 logging mechanisms guarantee </a:t>
            </a:r>
          </a:p>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robust server performance and stability.</a:t>
            </a:r>
            <a:endParaRPr lang="en-US" sz="1750" dirty="0"/>
          </a:p>
        </p:txBody>
      </p:sp>
      <p:sp>
        <p:nvSpPr>
          <p:cNvPr id="13" name="Rectangle 12">
            <a:extLst>
              <a:ext uri="{FF2B5EF4-FFF2-40B4-BE49-F238E27FC236}">
                <a16:creationId xmlns:a16="http://schemas.microsoft.com/office/drawing/2014/main" id="{64A94E11-75A9-4CB4-A2DC-5B9D7EA8747A}"/>
              </a:ext>
            </a:extLst>
          </p:cNvPr>
          <p:cNvSpPr/>
          <p:nvPr/>
        </p:nvSpPr>
        <p:spPr>
          <a:xfrm>
            <a:off x="12844631" y="7756264"/>
            <a:ext cx="1678193" cy="3872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 9">
            <a:extLst>
              <a:ext uri="{FF2B5EF4-FFF2-40B4-BE49-F238E27FC236}">
                <a16:creationId xmlns:a16="http://schemas.microsoft.com/office/drawing/2014/main" id="{B6044DF3-B97F-4497-9831-62ED90BA14AC}"/>
              </a:ext>
            </a:extLst>
          </p:cNvPr>
          <p:cNvSpPr/>
          <p:nvPr/>
        </p:nvSpPr>
        <p:spPr>
          <a:xfrm>
            <a:off x="946188" y="521377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30303"/>
                </a:solidFill>
                <a:latin typeface="DM Sans Semi Bold" pitchFamily="34" charset="0"/>
                <a:ea typeface="DM Sans Semi Bold" pitchFamily="34" charset="-122"/>
                <a:cs typeface="DM Sans Semi Bold" pitchFamily="34" charset="-120"/>
              </a:rPr>
              <a:t>Server Reliability</a:t>
            </a:r>
            <a:endParaRPr lang="en-US" sz="2200" b="1" dirty="0"/>
          </a:p>
        </p:txBody>
      </p:sp>
      <p:sp>
        <p:nvSpPr>
          <p:cNvPr id="18" name="TextBox 17">
            <a:extLst>
              <a:ext uri="{FF2B5EF4-FFF2-40B4-BE49-F238E27FC236}">
                <a16:creationId xmlns:a16="http://schemas.microsoft.com/office/drawing/2014/main" id="{6251249D-3161-45D5-B2FC-4D4F9D853C60}"/>
              </a:ext>
            </a:extLst>
          </p:cNvPr>
          <p:cNvSpPr txBox="1"/>
          <p:nvPr/>
        </p:nvSpPr>
        <p:spPr>
          <a:xfrm>
            <a:off x="7455049" y="5675100"/>
            <a:ext cx="3948057" cy="1733352"/>
          </a:xfrm>
          <a:prstGeom prst="rect">
            <a:avLst/>
          </a:prstGeom>
          <a:noFill/>
        </p:spPr>
        <p:txBody>
          <a:bodyPr wrap="square" rtlCol="0">
            <a:spAutoFit/>
          </a:bodyPr>
          <a:lstStyle/>
          <a:p>
            <a:endParaRPr lang="en-IN" dirty="0"/>
          </a:p>
        </p:txBody>
      </p:sp>
      <p:sp>
        <p:nvSpPr>
          <p:cNvPr id="20" name="Rectangle 2">
            <a:extLst>
              <a:ext uri="{FF2B5EF4-FFF2-40B4-BE49-F238E27FC236}">
                <a16:creationId xmlns:a16="http://schemas.microsoft.com/office/drawing/2014/main" id="{D8360962-A783-44C5-A03A-5E7EE90CCAB8}"/>
              </a:ext>
            </a:extLst>
          </p:cNvPr>
          <p:cNvSpPr>
            <a:spLocks noChangeArrowheads="1"/>
          </p:cNvSpPr>
          <p:nvPr/>
        </p:nvSpPr>
        <p:spPr bwMode="auto">
          <a:xfrm>
            <a:off x="7455049" y="5697088"/>
            <a:ext cx="625019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Upload audio files and cover images to </a:t>
            </a:r>
            <a:r>
              <a:rPr kumimoji="0" lang="en-US" altLang="en-US" sz="1800" i="0" u="none" strike="noStrike" cap="none" normalizeH="0" baseline="0" dirty="0" err="1">
                <a:ln>
                  <a:noFill/>
                </a:ln>
                <a:solidFill>
                  <a:schemeClr val="tx1"/>
                </a:solidFill>
                <a:effectLst/>
                <a:latin typeface="Arial" panose="020B0604020202020204" pitchFamily="34" charset="0"/>
              </a:rPr>
              <a:t>Cloudinary</a:t>
            </a: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Generate and store URLs for fast streaming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a:t>
            </a:r>
            <a:r>
              <a:rPr kumimoji="0" lang="en-US" altLang="en-US" sz="1800" i="0" u="none" strike="noStrike" cap="none" normalizeH="0" baseline="0" dirty="0" err="1">
                <a:ln>
                  <a:noFill/>
                </a:ln>
                <a:solidFill>
                  <a:schemeClr val="tx1"/>
                </a:solidFill>
                <a:effectLst/>
                <a:latin typeface="Arial" panose="020B0604020202020204" pitchFamily="34" charset="0"/>
              </a:rPr>
              <a:t>Cloudinary</a:t>
            </a:r>
            <a:r>
              <a:rPr kumimoji="0" lang="en-US" altLang="en-US" sz="1800" i="0" u="none" strike="noStrike" cap="none" normalizeH="0" baseline="0" dirty="0">
                <a:ln>
                  <a:noFill/>
                </a:ln>
                <a:solidFill>
                  <a:schemeClr val="tx1"/>
                </a:solidFill>
                <a:effectLst/>
                <a:latin typeface="Arial" panose="020B0604020202020204" pitchFamily="34" charset="0"/>
              </a:rPr>
              <a:t> CDN </a:t>
            </a:r>
            <a:r>
              <a:rPr kumimoji="0" lang="en-US" altLang="en-US" sz="1800" b="0" i="0" u="none" strike="noStrike" cap="none" normalizeH="0" baseline="0" dirty="0">
                <a:ln>
                  <a:noFill/>
                </a:ln>
                <a:solidFill>
                  <a:schemeClr val="tx1"/>
                </a:solidFill>
                <a:effectLst/>
                <a:latin typeface="Arial" panose="020B0604020202020204" pitchFamily="34" charset="0"/>
              </a:rPr>
              <a:t>to ensure fast delivery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9620" y="604718"/>
            <a:ext cx="10190559" cy="687110"/>
          </a:xfrm>
          <a:prstGeom prst="rect">
            <a:avLst/>
          </a:prstGeom>
          <a:noFill/>
          <a:ln/>
        </p:spPr>
        <p:txBody>
          <a:bodyPr wrap="none" lIns="0" tIns="0" rIns="0" bIns="0" rtlCol="0" anchor="t"/>
          <a:lstStyle/>
          <a:p>
            <a:pPr marL="0" indent="0" algn="l">
              <a:lnSpc>
                <a:spcPts val="5400"/>
              </a:lnSpc>
              <a:buNone/>
            </a:pPr>
            <a:r>
              <a:rPr lang="en-US" sz="4300" dirty="0">
                <a:solidFill>
                  <a:srgbClr val="030303"/>
                </a:solidFill>
                <a:latin typeface="DM Sans Semi Bold" pitchFamily="34" charset="0"/>
                <a:ea typeface="DM Sans Semi Bold" pitchFamily="34" charset="-122"/>
                <a:cs typeface="DM Sans Semi Bold" pitchFamily="34" charset="-120"/>
              </a:rPr>
              <a:t>Challenges Faced During Development</a:t>
            </a:r>
            <a:endParaRPr lang="en-US" sz="4300" dirty="0"/>
          </a:p>
        </p:txBody>
      </p:sp>
      <p:sp>
        <p:nvSpPr>
          <p:cNvPr id="3" name="Shape 1"/>
          <p:cNvSpPr/>
          <p:nvPr/>
        </p:nvSpPr>
        <p:spPr>
          <a:xfrm>
            <a:off x="769620" y="2061329"/>
            <a:ext cx="4217194" cy="2682835"/>
          </a:xfrm>
          <a:prstGeom prst="roundRect">
            <a:avLst>
              <a:gd name="adj" fmla="val 5453"/>
            </a:avLst>
          </a:prstGeom>
          <a:solidFill>
            <a:srgbClr val="FFFFFF"/>
          </a:solidFill>
          <a:ln/>
        </p:spPr>
      </p:sp>
      <p:sp>
        <p:nvSpPr>
          <p:cNvPr id="4" name="Shape 2"/>
          <p:cNvSpPr/>
          <p:nvPr/>
        </p:nvSpPr>
        <p:spPr>
          <a:xfrm>
            <a:off x="769620" y="2030849"/>
            <a:ext cx="4217194" cy="121920"/>
          </a:xfrm>
          <a:prstGeom prst="roundRect">
            <a:avLst>
              <a:gd name="adj" fmla="val 27055"/>
            </a:avLst>
          </a:prstGeom>
          <a:solidFill>
            <a:srgbClr val="1C9770"/>
          </a:solidFill>
          <a:ln/>
        </p:spPr>
      </p:sp>
      <p:sp>
        <p:nvSpPr>
          <p:cNvPr id="5" name="Shape 3"/>
          <p:cNvSpPr/>
          <p:nvPr/>
        </p:nvSpPr>
        <p:spPr>
          <a:xfrm>
            <a:off x="2548414" y="1731526"/>
            <a:ext cx="659606" cy="659606"/>
          </a:xfrm>
          <a:prstGeom prst="roundRect">
            <a:avLst>
              <a:gd name="adj" fmla="val 138628"/>
            </a:avLst>
          </a:prstGeom>
          <a:solidFill>
            <a:srgbClr val="1C9770"/>
          </a:solidFill>
          <a:ln/>
        </p:spPr>
      </p:sp>
      <p:pic>
        <p:nvPicPr>
          <p:cNvPr id="6" name="Image 0" descr="preencoded.png"/>
          <p:cNvPicPr>
            <a:picLocks noChangeAspect="1"/>
          </p:cNvPicPr>
          <p:nvPr/>
        </p:nvPicPr>
        <p:blipFill>
          <a:blip r:embed="rId3"/>
          <a:stretch>
            <a:fillRect/>
          </a:stretch>
        </p:blipFill>
        <p:spPr>
          <a:xfrm>
            <a:off x="2746296" y="1896428"/>
            <a:ext cx="263843" cy="329803"/>
          </a:xfrm>
          <a:prstGeom prst="rect">
            <a:avLst/>
          </a:prstGeom>
        </p:spPr>
      </p:pic>
      <p:sp>
        <p:nvSpPr>
          <p:cNvPr id="7" name="Text 4"/>
          <p:cNvSpPr/>
          <p:nvPr/>
        </p:nvSpPr>
        <p:spPr>
          <a:xfrm>
            <a:off x="1019889" y="2611041"/>
            <a:ext cx="3137178" cy="343614"/>
          </a:xfrm>
          <a:prstGeom prst="rect">
            <a:avLst/>
          </a:prstGeom>
          <a:noFill/>
          <a:ln/>
        </p:spPr>
        <p:txBody>
          <a:bodyPr wrap="none" lIns="0" tIns="0" rIns="0" bIns="0" rtlCol="0" anchor="t"/>
          <a:lstStyle/>
          <a:p>
            <a:pPr marL="0" indent="0" algn="l">
              <a:lnSpc>
                <a:spcPts val="2700"/>
              </a:lnSpc>
              <a:buNone/>
            </a:pPr>
            <a:r>
              <a:rPr lang="en-US" sz="2150" dirty="0">
                <a:solidFill>
                  <a:srgbClr val="464646"/>
                </a:solidFill>
                <a:latin typeface="DM Sans Semi Bold" pitchFamily="34" charset="0"/>
                <a:ea typeface="DM Sans Semi Bold" pitchFamily="34" charset="-122"/>
                <a:cs typeface="DM Sans Semi Bold" pitchFamily="34" charset="-120"/>
              </a:rPr>
              <a:t>Streaming Optimization</a:t>
            </a:r>
            <a:endParaRPr lang="en-US" sz="2150" dirty="0"/>
          </a:p>
        </p:txBody>
      </p:sp>
      <p:sp>
        <p:nvSpPr>
          <p:cNvPr id="8" name="Text 5"/>
          <p:cNvSpPr/>
          <p:nvPr/>
        </p:nvSpPr>
        <p:spPr>
          <a:xfrm>
            <a:off x="1019889" y="3086576"/>
            <a:ext cx="3716655" cy="1407319"/>
          </a:xfrm>
          <a:prstGeom prst="rect">
            <a:avLst/>
          </a:prstGeom>
          <a:noFill/>
          <a:ln/>
        </p:spPr>
        <p:txBody>
          <a:bodyPr wrap="square" lIns="0" tIns="0" rIns="0" bIns="0" rtlCol="0" anchor="t"/>
          <a:lstStyle/>
          <a:p>
            <a:pPr marL="0" indent="0" algn="l">
              <a:lnSpc>
                <a:spcPts val="2750"/>
              </a:lnSpc>
              <a:buNone/>
            </a:pPr>
            <a:r>
              <a:rPr lang="en-US" sz="1700" dirty="0">
                <a:solidFill>
                  <a:srgbClr val="464646"/>
                </a:solidFill>
                <a:latin typeface="Inter Medium" pitchFamily="34" charset="0"/>
                <a:ea typeface="Inter Medium" pitchFamily="34" charset="-122"/>
                <a:cs typeface="Inter Medium" pitchFamily="34" charset="-120"/>
              </a:rPr>
              <a:t>Ensuring smooth, buffer-free audio streaming under varying network conditions and user loads was a key challenge.</a:t>
            </a:r>
            <a:endParaRPr lang="en-US" sz="1700" dirty="0"/>
          </a:p>
        </p:txBody>
      </p:sp>
      <p:sp>
        <p:nvSpPr>
          <p:cNvPr id="9" name="Shape 6"/>
          <p:cNvSpPr/>
          <p:nvPr/>
        </p:nvSpPr>
        <p:spPr>
          <a:xfrm>
            <a:off x="5206603" y="2061329"/>
            <a:ext cx="4217194" cy="2682835"/>
          </a:xfrm>
          <a:prstGeom prst="roundRect">
            <a:avLst>
              <a:gd name="adj" fmla="val 5453"/>
            </a:avLst>
          </a:prstGeom>
          <a:solidFill>
            <a:srgbClr val="FFFFFF"/>
          </a:solidFill>
          <a:ln/>
        </p:spPr>
      </p:sp>
      <p:sp>
        <p:nvSpPr>
          <p:cNvPr id="10" name="Shape 7"/>
          <p:cNvSpPr/>
          <p:nvPr/>
        </p:nvSpPr>
        <p:spPr>
          <a:xfrm>
            <a:off x="5206603" y="2030849"/>
            <a:ext cx="4217194" cy="121920"/>
          </a:xfrm>
          <a:prstGeom prst="roundRect">
            <a:avLst>
              <a:gd name="adj" fmla="val 27055"/>
            </a:avLst>
          </a:prstGeom>
          <a:solidFill>
            <a:srgbClr val="1C9770"/>
          </a:solidFill>
          <a:ln/>
        </p:spPr>
      </p:sp>
      <p:sp>
        <p:nvSpPr>
          <p:cNvPr id="11" name="Shape 8"/>
          <p:cNvSpPr/>
          <p:nvPr/>
        </p:nvSpPr>
        <p:spPr>
          <a:xfrm>
            <a:off x="6985397" y="1731526"/>
            <a:ext cx="659606" cy="659606"/>
          </a:xfrm>
          <a:prstGeom prst="roundRect">
            <a:avLst>
              <a:gd name="adj" fmla="val 138628"/>
            </a:avLst>
          </a:prstGeom>
          <a:solidFill>
            <a:srgbClr val="1C9770"/>
          </a:solidFill>
          <a:ln/>
        </p:spPr>
      </p:sp>
      <p:pic>
        <p:nvPicPr>
          <p:cNvPr id="12" name="Image 1" descr="preencoded.png"/>
          <p:cNvPicPr>
            <a:picLocks noChangeAspect="1"/>
          </p:cNvPicPr>
          <p:nvPr/>
        </p:nvPicPr>
        <p:blipFill>
          <a:blip r:embed="rId4"/>
          <a:stretch>
            <a:fillRect/>
          </a:stretch>
        </p:blipFill>
        <p:spPr>
          <a:xfrm>
            <a:off x="7183279" y="1896428"/>
            <a:ext cx="263843" cy="329803"/>
          </a:xfrm>
          <a:prstGeom prst="rect">
            <a:avLst/>
          </a:prstGeom>
        </p:spPr>
      </p:pic>
      <p:sp>
        <p:nvSpPr>
          <p:cNvPr id="13" name="Text 9"/>
          <p:cNvSpPr/>
          <p:nvPr/>
        </p:nvSpPr>
        <p:spPr>
          <a:xfrm>
            <a:off x="5456873" y="2611041"/>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464646"/>
                </a:solidFill>
                <a:latin typeface="DM Sans Semi Bold" pitchFamily="34" charset="0"/>
                <a:ea typeface="DM Sans Semi Bold" pitchFamily="34" charset="-122"/>
                <a:cs typeface="DM Sans Semi Bold" pitchFamily="34" charset="-120"/>
              </a:rPr>
              <a:t>UI/UX Design</a:t>
            </a:r>
            <a:endParaRPr lang="en-US" sz="2150" dirty="0"/>
          </a:p>
        </p:txBody>
      </p:sp>
      <p:sp>
        <p:nvSpPr>
          <p:cNvPr id="14" name="Text 10"/>
          <p:cNvSpPr/>
          <p:nvPr/>
        </p:nvSpPr>
        <p:spPr>
          <a:xfrm>
            <a:off x="5456873" y="3086576"/>
            <a:ext cx="3716655" cy="1407319"/>
          </a:xfrm>
          <a:prstGeom prst="rect">
            <a:avLst/>
          </a:prstGeom>
          <a:noFill/>
          <a:ln/>
        </p:spPr>
        <p:txBody>
          <a:bodyPr wrap="square" lIns="0" tIns="0" rIns="0" bIns="0" rtlCol="0" anchor="t"/>
          <a:lstStyle/>
          <a:p>
            <a:pPr marL="0" indent="0" algn="l">
              <a:lnSpc>
                <a:spcPts val="2750"/>
              </a:lnSpc>
              <a:buNone/>
            </a:pPr>
            <a:r>
              <a:rPr lang="en-US" sz="1700" dirty="0">
                <a:solidFill>
                  <a:srgbClr val="464646"/>
                </a:solidFill>
                <a:latin typeface="Inter Medium" pitchFamily="34" charset="0"/>
                <a:ea typeface="Inter Medium" pitchFamily="34" charset="-122"/>
                <a:cs typeface="Inter Medium" pitchFamily="34" charset="-120"/>
              </a:rPr>
              <a:t>Balancing feature richness with an intuitive, simple user interface required careful planning and iteration.</a:t>
            </a:r>
            <a:endParaRPr lang="en-US" sz="1700" dirty="0"/>
          </a:p>
        </p:txBody>
      </p:sp>
      <p:sp>
        <p:nvSpPr>
          <p:cNvPr id="15" name="Shape 11"/>
          <p:cNvSpPr/>
          <p:nvPr/>
        </p:nvSpPr>
        <p:spPr>
          <a:xfrm>
            <a:off x="9643586" y="2061329"/>
            <a:ext cx="4217194" cy="2682835"/>
          </a:xfrm>
          <a:prstGeom prst="roundRect">
            <a:avLst>
              <a:gd name="adj" fmla="val 5453"/>
            </a:avLst>
          </a:prstGeom>
          <a:solidFill>
            <a:srgbClr val="FFFFFF"/>
          </a:solidFill>
          <a:ln/>
        </p:spPr>
      </p:sp>
      <p:sp>
        <p:nvSpPr>
          <p:cNvPr id="16" name="Shape 12"/>
          <p:cNvSpPr/>
          <p:nvPr/>
        </p:nvSpPr>
        <p:spPr>
          <a:xfrm>
            <a:off x="9643586" y="2030849"/>
            <a:ext cx="4217194" cy="121920"/>
          </a:xfrm>
          <a:prstGeom prst="roundRect">
            <a:avLst>
              <a:gd name="adj" fmla="val 27055"/>
            </a:avLst>
          </a:prstGeom>
          <a:solidFill>
            <a:srgbClr val="1C9770"/>
          </a:solidFill>
          <a:ln/>
        </p:spPr>
      </p:sp>
      <p:sp>
        <p:nvSpPr>
          <p:cNvPr id="17" name="Shape 13"/>
          <p:cNvSpPr/>
          <p:nvPr/>
        </p:nvSpPr>
        <p:spPr>
          <a:xfrm>
            <a:off x="11422380" y="1731526"/>
            <a:ext cx="659606" cy="659606"/>
          </a:xfrm>
          <a:prstGeom prst="roundRect">
            <a:avLst>
              <a:gd name="adj" fmla="val 138628"/>
            </a:avLst>
          </a:prstGeom>
          <a:solidFill>
            <a:srgbClr val="1C9770"/>
          </a:solidFill>
          <a:ln/>
        </p:spPr>
      </p:sp>
      <p:pic>
        <p:nvPicPr>
          <p:cNvPr id="18" name="Image 2" descr="preencoded.png"/>
          <p:cNvPicPr>
            <a:picLocks noChangeAspect="1"/>
          </p:cNvPicPr>
          <p:nvPr/>
        </p:nvPicPr>
        <p:blipFill>
          <a:blip r:embed="rId5"/>
          <a:stretch>
            <a:fillRect/>
          </a:stretch>
        </p:blipFill>
        <p:spPr>
          <a:xfrm>
            <a:off x="11620262" y="1896428"/>
            <a:ext cx="263843" cy="329803"/>
          </a:xfrm>
          <a:prstGeom prst="rect">
            <a:avLst/>
          </a:prstGeom>
        </p:spPr>
      </p:pic>
      <p:sp>
        <p:nvSpPr>
          <p:cNvPr id="19" name="Text 14"/>
          <p:cNvSpPr/>
          <p:nvPr/>
        </p:nvSpPr>
        <p:spPr>
          <a:xfrm>
            <a:off x="9893856" y="2611041"/>
            <a:ext cx="3342084" cy="343614"/>
          </a:xfrm>
          <a:prstGeom prst="rect">
            <a:avLst/>
          </a:prstGeom>
          <a:noFill/>
          <a:ln/>
        </p:spPr>
        <p:txBody>
          <a:bodyPr wrap="none" lIns="0" tIns="0" rIns="0" bIns="0" rtlCol="0" anchor="t"/>
          <a:lstStyle/>
          <a:p>
            <a:pPr marL="0" indent="0" algn="l">
              <a:lnSpc>
                <a:spcPts val="2700"/>
              </a:lnSpc>
              <a:buNone/>
            </a:pPr>
            <a:r>
              <a:rPr lang="en-US" sz="2150" dirty="0">
                <a:solidFill>
                  <a:srgbClr val="464646"/>
                </a:solidFill>
                <a:latin typeface="DM Sans Semi Bold" pitchFamily="34" charset="0"/>
                <a:ea typeface="DM Sans Semi Bold" pitchFamily="34" charset="-122"/>
                <a:cs typeface="DM Sans Semi Bold" pitchFamily="34" charset="-120"/>
              </a:rPr>
              <a:t>React State Management</a:t>
            </a:r>
            <a:endParaRPr lang="en-US" sz="2150" dirty="0"/>
          </a:p>
        </p:txBody>
      </p:sp>
      <p:sp>
        <p:nvSpPr>
          <p:cNvPr id="20" name="Text 15"/>
          <p:cNvSpPr/>
          <p:nvPr/>
        </p:nvSpPr>
        <p:spPr>
          <a:xfrm>
            <a:off x="9893856" y="3086576"/>
            <a:ext cx="3716655" cy="1407319"/>
          </a:xfrm>
          <a:prstGeom prst="rect">
            <a:avLst/>
          </a:prstGeom>
          <a:noFill/>
          <a:ln/>
        </p:spPr>
        <p:txBody>
          <a:bodyPr wrap="square" lIns="0" tIns="0" rIns="0" bIns="0" rtlCol="0" anchor="t"/>
          <a:lstStyle/>
          <a:p>
            <a:pPr marL="0" indent="0" algn="l">
              <a:lnSpc>
                <a:spcPts val="2750"/>
              </a:lnSpc>
              <a:buNone/>
            </a:pPr>
            <a:r>
              <a:rPr lang="en-US" sz="1700" dirty="0">
                <a:solidFill>
                  <a:srgbClr val="464646"/>
                </a:solidFill>
                <a:latin typeface="Inter Medium" pitchFamily="34" charset="0"/>
                <a:ea typeface="Inter Medium" pitchFamily="34" charset="-122"/>
                <a:cs typeface="Inter Medium" pitchFamily="34" charset="-120"/>
              </a:rPr>
              <a:t>Efficiently managing complex state in React to support real-time playback updates and user interactions was critical.</a:t>
            </a:r>
            <a:endParaRPr lang="en-US" sz="1700" dirty="0"/>
          </a:p>
        </p:txBody>
      </p:sp>
      <p:sp>
        <p:nvSpPr>
          <p:cNvPr id="21" name="Shape 16"/>
          <p:cNvSpPr/>
          <p:nvPr/>
        </p:nvSpPr>
        <p:spPr>
          <a:xfrm>
            <a:off x="769620" y="5293757"/>
            <a:ext cx="6435685" cy="2331006"/>
          </a:xfrm>
          <a:prstGeom prst="roundRect">
            <a:avLst>
              <a:gd name="adj" fmla="val 6276"/>
            </a:avLst>
          </a:prstGeom>
          <a:solidFill>
            <a:srgbClr val="FFFFFF"/>
          </a:solidFill>
          <a:ln/>
        </p:spPr>
      </p:sp>
      <p:sp>
        <p:nvSpPr>
          <p:cNvPr id="22" name="Shape 17"/>
          <p:cNvSpPr/>
          <p:nvPr/>
        </p:nvSpPr>
        <p:spPr>
          <a:xfrm>
            <a:off x="769620" y="5263277"/>
            <a:ext cx="6435685" cy="121920"/>
          </a:xfrm>
          <a:prstGeom prst="roundRect">
            <a:avLst>
              <a:gd name="adj" fmla="val 27055"/>
            </a:avLst>
          </a:prstGeom>
          <a:solidFill>
            <a:srgbClr val="1C9770"/>
          </a:solidFill>
          <a:ln/>
        </p:spPr>
      </p:sp>
      <p:sp>
        <p:nvSpPr>
          <p:cNvPr id="23" name="Shape 18"/>
          <p:cNvSpPr/>
          <p:nvPr/>
        </p:nvSpPr>
        <p:spPr>
          <a:xfrm>
            <a:off x="3657600" y="4963954"/>
            <a:ext cx="659606" cy="659606"/>
          </a:xfrm>
          <a:prstGeom prst="roundRect">
            <a:avLst>
              <a:gd name="adj" fmla="val 138628"/>
            </a:avLst>
          </a:prstGeom>
          <a:solidFill>
            <a:srgbClr val="1C9770"/>
          </a:solidFill>
          <a:ln/>
        </p:spPr>
      </p:sp>
      <p:pic>
        <p:nvPicPr>
          <p:cNvPr id="24" name="Image 3" descr="preencoded.png"/>
          <p:cNvPicPr>
            <a:picLocks noChangeAspect="1"/>
          </p:cNvPicPr>
          <p:nvPr/>
        </p:nvPicPr>
        <p:blipFill>
          <a:blip r:embed="rId6"/>
          <a:stretch>
            <a:fillRect/>
          </a:stretch>
        </p:blipFill>
        <p:spPr>
          <a:xfrm>
            <a:off x="3855482" y="5128855"/>
            <a:ext cx="263843" cy="329803"/>
          </a:xfrm>
          <a:prstGeom prst="rect">
            <a:avLst/>
          </a:prstGeom>
        </p:spPr>
      </p:pic>
      <p:sp>
        <p:nvSpPr>
          <p:cNvPr id="25" name="Text 19"/>
          <p:cNvSpPr/>
          <p:nvPr/>
        </p:nvSpPr>
        <p:spPr>
          <a:xfrm>
            <a:off x="1019889" y="5843468"/>
            <a:ext cx="2985492" cy="343614"/>
          </a:xfrm>
          <a:prstGeom prst="rect">
            <a:avLst/>
          </a:prstGeom>
          <a:noFill/>
          <a:ln/>
        </p:spPr>
        <p:txBody>
          <a:bodyPr wrap="none" lIns="0" tIns="0" rIns="0" bIns="0" rtlCol="0" anchor="t"/>
          <a:lstStyle/>
          <a:p>
            <a:pPr marL="0" indent="0" algn="l">
              <a:lnSpc>
                <a:spcPts val="2700"/>
              </a:lnSpc>
              <a:buNone/>
            </a:pPr>
            <a:r>
              <a:rPr lang="en-US" sz="2150" dirty="0">
                <a:solidFill>
                  <a:srgbClr val="464646"/>
                </a:solidFill>
                <a:latin typeface="DM Sans Semi Bold" pitchFamily="34" charset="0"/>
                <a:ea typeface="DM Sans Semi Bold" pitchFamily="34" charset="-122"/>
                <a:cs typeface="DM Sans Semi Bold" pitchFamily="34" charset="-120"/>
              </a:rPr>
              <a:t>Secure Authentication</a:t>
            </a:r>
            <a:endParaRPr lang="en-US" sz="2150" dirty="0"/>
          </a:p>
        </p:txBody>
      </p:sp>
      <p:sp>
        <p:nvSpPr>
          <p:cNvPr id="26" name="Text 20"/>
          <p:cNvSpPr/>
          <p:nvPr/>
        </p:nvSpPr>
        <p:spPr>
          <a:xfrm>
            <a:off x="1019889" y="6319004"/>
            <a:ext cx="5935147" cy="1055489"/>
          </a:xfrm>
          <a:prstGeom prst="rect">
            <a:avLst/>
          </a:prstGeom>
          <a:noFill/>
          <a:ln/>
        </p:spPr>
        <p:txBody>
          <a:bodyPr wrap="square" lIns="0" tIns="0" rIns="0" bIns="0" rtlCol="0" anchor="t"/>
          <a:lstStyle/>
          <a:p>
            <a:pPr marL="0" indent="0" algn="l">
              <a:lnSpc>
                <a:spcPts val="2750"/>
              </a:lnSpc>
              <a:buNone/>
            </a:pPr>
            <a:r>
              <a:rPr lang="en-US" sz="1700" dirty="0">
                <a:solidFill>
                  <a:srgbClr val="464646"/>
                </a:solidFill>
                <a:latin typeface="Inter Medium" pitchFamily="34" charset="0"/>
                <a:ea typeface="Inter Medium" pitchFamily="34" charset="-122"/>
                <a:cs typeface="Inter Medium" pitchFamily="34" charset="-120"/>
              </a:rPr>
              <a:t>Implementing robust and secure authentication without compromising the user experience posed a significant hurdle.</a:t>
            </a:r>
            <a:endParaRPr lang="en-US" sz="1700" dirty="0"/>
          </a:p>
        </p:txBody>
      </p:sp>
      <p:sp>
        <p:nvSpPr>
          <p:cNvPr id="27" name="Shape 21"/>
          <p:cNvSpPr/>
          <p:nvPr/>
        </p:nvSpPr>
        <p:spPr>
          <a:xfrm>
            <a:off x="7425095" y="5293757"/>
            <a:ext cx="6435685" cy="2331006"/>
          </a:xfrm>
          <a:prstGeom prst="roundRect">
            <a:avLst>
              <a:gd name="adj" fmla="val 6276"/>
            </a:avLst>
          </a:prstGeom>
          <a:solidFill>
            <a:srgbClr val="FFFFFF"/>
          </a:solidFill>
          <a:ln/>
        </p:spPr>
      </p:sp>
      <p:sp>
        <p:nvSpPr>
          <p:cNvPr id="28" name="Shape 22"/>
          <p:cNvSpPr/>
          <p:nvPr/>
        </p:nvSpPr>
        <p:spPr>
          <a:xfrm>
            <a:off x="7425095" y="5263277"/>
            <a:ext cx="6435685" cy="121920"/>
          </a:xfrm>
          <a:prstGeom prst="roundRect">
            <a:avLst>
              <a:gd name="adj" fmla="val 27055"/>
            </a:avLst>
          </a:prstGeom>
          <a:solidFill>
            <a:srgbClr val="1C9770"/>
          </a:solidFill>
          <a:ln/>
        </p:spPr>
      </p:sp>
      <p:sp>
        <p:nvSpPr>
          <p:cNvPr id="29" name="Shape 23"/>
          <p:cNvSpPr/>
          <p:nvPr/>
        </p:nvSpPr>
        <p:spPr>
          <a:xfrm>
            <a:off x="10313075" y="4963954"/>
            <a:ext cx="659606" cy="659606"/>
          </a:xfrm>
          <a:prstGeom prst="roundRect">
            <a:avLst>
              <a:gd name="adj" fmla="val 138628"/>
            </a:avLst>
          </a:prstGeom>
          <a:solidFill>
            <a:srgbClr val="1C9770"/>
          </a:solidFill>
          <a:ln/>
        </p:spPr>
      </p:sp>
      <p:pic>
        <p:nvPicPr>
          <p:cNvPr id="30" name="Image 4" descr="preencoded.png"/>
          <p:cNvPicPr>
            <a:picLocks noChangeAspect="1"/>
          </p:cNvPicPr>
          <p:nvPr/>
        </p:nvPicPr>
        <p:blipFill>
          <a:blip r:embed="rId7"/>
          <a:stretch>
            <a:fillRect/>
          </a:stretch>
        </p:blipFill>
        <p:spPr>
          <a:xfrm>
            <a:off x="10510957" y="5128855"/>
            <a:ext cx="263843" cy="329803"/>
          </a:xfrm>
          <a:prstGeom prst="rect">
            <a:avLst/>
          </a:prstGeom>
        </p:spPr>
      </p:pic>
      <p:sp>
        <p:nvSpPr>
          <p:cNvPr id="31" name="Text 24"/>
          <p:cNvSpPr/>
          <p:nvPr/>
        </p:nvSpPr>
        <p:spPr>
          <a:xfrm>
            <a:off x="7675364" y="5843468"/>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464646"/>
                </a:solidFill>
                <a:latin typeface="DM Sans Semi Bold" pitchFamily="34" charset="0"/>
                <a:ea typeface="DM Sans Semi Bold" pitchFamily="34" charset="-122"/>
                <a:cs typeface="DM Sans Semi Bold" pitchFamily="34" charset="-120"/>
              </a:rPr>
              <a:t>Cloud Integration</a:t>
            </a:r>
            <a:endParaRPr lang="en-US" sz="2150" dirty="0"/>
          </a:p>
        </p:txBody>
      </p:sp>
      <p:sp>
        <p:nvSpPr>
          <p:cNvPr id="32" name="Text 25"/>
          <p:cNvSpPr/>
          <p:nvPr/>
        </p:nvSpPr>
        <p:spPr>
          <a:xfrm>
            <a:off x="7675364" y="6319004"/>
            <a:ext cx="5935147" cy="1055489"/>
          </a:xfrm>
          <a:prstGeom prst="rect">
            <a:avLst/>
          </a:prstGeom>
          <a:noFill/>
          <a:ln/>
        </p:spPr>
        <p:txBody>
          <a:bodyPr wrap="square" lIns="0" tIns="0" rIns="0" bIns="0" rtlCol="0" anchor="t"/>
          <a:lstStyle/>
          <a:p>
            <a:pPr marL="0" indent="0" algn="l">
              <a:lnSpc>
                <a:spcPts val="2750"/>
              </a:lnSpc>
              <a:buNone/>
            </a:pPr>
            <a:r>
              <a:rPr lang="en-US" sz="1700" dirty="0">
                <a:solidFill>
                  <a:srgbClr val="464646"/>
                </a:solidFill>
                <a:latin typeface="Inter Medium" pitchFamily="34" charset="0"/>
                <a:ea typeface="Inter Medium" pitchFamily="34" charset="-122"/>
                <a:cs typeface="Inter Medium" pitchFamily="34" charset="-120"/>
              </a:rPr>
              <a:t>Seamlessly integrating Cloudinary for scalable media delivery while maintaining performance required detailed configuration.</a:t>
            </a:r>
            <a:endParaRPr lang="en-US" sz="1700" dirty="0"/>
          </a:p>
        </p:txBody>
      </p:sp>
      <p:sp>
        <p:nvSpPr>
          <p:cNvPr id="33" name="Rectangle 32">
            <a:extLst>
              <a:ext uri="{FF2B5EF4-FFF2-40B4-BE49-F238E27FC236}">
                <a16:creationId xmlns:a16="http://schemas.microsoft.com/office/drawing/2014/main" id="{1E2AD950-48F5-4597-85BB-6EF9E9B1011F}"/>
              </a:ext>
            </a:extLst>
          </p:cNvPr>
          <p:cNvSpPr/>
          <p:nvPr/>
        </p:nvSpPr>
        <p:spPr>
          <a:xfrm>
            <a:off x="12844631" y="7767022"/>
            <a:ext cx="1678193" cy="3872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819</Words>
  <Application>Microsoft Office PowerPoint</Application>
  <PresentationFormat>Custom</PresentationFormat>
  <Paragraphs>87</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Inter Medium</vt:lpstr>
      <vt:lpstr>Arial</vt:lpstr>
      <vt:lpstr>DM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Hit Patel</dc:creator>
  <cp:lastModifiedBy>hitpatel5114@gmail.com</cp:lastModifiedBy>
  <cp:revision>17</cp:revision>
  <dcterms:created xsi:type="dcterms:W3CDTF">2025-08-01T15:43:45Z</dcterms:created>
  <dcterms:modified xsi:type="dcterms:W3CDTF">2025-08-02T04:43:52Z</dcterms:modified>
</cp:coreProperties>
</file>